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y="5143500" cx="9144000"/>
  <p:notesSz cx="6858000" cy="9144000"/>
  <p:embeddedFontLst>
    <p:embeddedFont>
      <p:font typeface="Robo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125B51-ED82-42E5-8451-8D6DF6041D8F}">
  <a:tblStyle styleId="{EA125B51-ED82-42E5-8451-8D6DF6041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Roboto-boldItalic.fntdata"/><Relationship Id="rId50" Type="http://schemas.openxmlformats.org/officeDocument/2006/relationships/slide" Target="slides/slide43.xml"/><Relationship Id="rId94" Type="http://schemas.openxmlformats.org/officeDocument/2006/relationships/font" Target="fonts/Roboto-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b8e6cb12f_0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eb8e6cb1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eb8e6cb1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f4fd362c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9f4fd362cf_0_1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f4fd362c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9f4fd362cf_0_2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f4fd362c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9f4fd362cf_0_3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f4fd362c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9f4fd362cf_0_3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f4fd362c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9f4fd362cf_0_4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f4fd362c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IAM Credentials Report (account-level)</a:t>
            </a:r>
            <a:endParaRPr b="1" sz="1300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a report that lists all your account's users and the status of their various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credentials</a:t>
            </a:r>
            <a:endParaRPr/>
          </a:p>
        </p:txBody>
      </p:sp>
      <p:sp>
        <p:nvSpPr>
          <p:cNvPr id="192" name="Google Shape;192;g29f4fd362cf_0_15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f4fd362cf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IAM Credentials Report (account-level)</a:t>
            </a:r>
            <a:endParaRPr b="1" sz="1300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a report that lists all your account's users and the status of their various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credentials</a:t>
            </a:r>
            <a:endParaRPr/>
          </a:p>
        </p:txBody>
      </p:sp>
      <p:sp>
        <p:nvSpPr>
          <p:cNvPr id="198" name="Google Shape;198;g29f4fd362cf_0_15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f4fd362cf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9f4fd362cf_0_5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f4fd362cf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9f4fd362cf_0_16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f4fd362cf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9f4fd362cf_0_5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133b0d282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Welcome to an immersive journey through the realms of web technology, virtualization, and the revolutionary cloud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have a packed agenda ahead, designed to provide you with a holistic understanding of these interconnected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"Prepare to immerse yourself in a comprehensive exploration, designed to empower you with knowledge and skills for the digital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Demystifying Websites: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"Kickstarting our journey with a deep dive into the mechanics of websites, unraveling how they function and connect us in the digital space."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Virtualization Unleashed: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"Exploring the magic behind virtualization, its types, and the tangible benefits virtual machines bring to the table."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Historical Insights &amp; 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"Stepping back in time to the Dot-com Boom, understanding the growing complexities in IT, and dissecting the problems with traditional IT approaches."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Cloud Computing Decoded: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"Defining cloud computing, exploring its key characteristics, types, and the pricing dynamics that shape the cloud landscape."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Shared Responsibilities &amp; AWS Insights: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"Diving into the shared responsibility model, deciphering Amazon’s pioneering role in cloud computing, and exploring AWS’s global infrastructure."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Navigating AWS &amp; Cloud Best Practices: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"Guiding you through choosing the right AWS region, understanding edge locations, and adopting AWS Well-Architected Pillars for optimal cloud usage."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*****************************************************************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Web Wisdom: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"Master the fundamentals of how websites work, gaining insights into the digital threads that weave the World Wide Web."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Virtualization Virtuosity: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"Develop a deep understanding of virtualization, its various forms, and the transformative benefits of virtual machines."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Historical Context and IT Evolution: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"Acquire a historical perspective with the Dot-com Boom, understand the complexities of traditional IT, and identify the pitfalls of past practices."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Cloud Computing Mastery: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"Demystify cloud computing, delve into its key characteristics, types, and pricing models, transforming the way you perceive and interact with the cloud."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Shared Responsibility and AWS Expertise: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"Grasp the concept of shared responsibility in cloud security and gain exclusive insights into Amazon’s journey and leadership in cloud services."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Navigating AWS and Architecting Excellence: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"Learn how to strategically select AWS regions, understand the significance of edge locations, and adopt best practices with AWS Well-Architected Pillars."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9133b0d282_0_9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8159a8b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c8159a8b85_0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b554d672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9db554d672_0_18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fcb65e5e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9fcb65e5e6_0_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fcb65e5e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9fcb65e5e6_0_1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fcb65e5e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9fcb65e5e6_0_2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1f10d76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a1f10d7695_0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1f10d7695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1f10d7695_0_11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1f10d769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a1f10d7695_0_12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2018ec37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a2018ec379_0_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2018ec37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a2018ec379_0_1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8159a8b8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c8159a8b85_1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c353c4a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cc353c4a7c_0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2018ec3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a2018ec379_0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2018ec37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Start an EC2 instance and customize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Stop the instance (for data integrity)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Build an AMI – this will also create EBS snapshots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Launch instances from other AMIs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a2018ec379_0_5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8159a8b85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8159a8b85_1_9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8159a8b85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c8159a8b85_1_10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8159a8b85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c8159a8b85_1_10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8159a8b85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c8159a8b85_1_6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8159a8b85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c8159a8b85_1_7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8159a8b85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c8159a8b85_1_7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8159a8b85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c8159a8b85_1_8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88e041082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888e041082_0_9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8159a8b85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EC2 is fundamental to understand how the Cloud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c8159a8b85_1_8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ba2f597c0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cba2f597c0_0_29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20191ec3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a20191ec38_0_1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ba2f597c0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cba2f597c0_0_26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ba2f597c0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cba2f597c0_0_27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38c9d3c41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Create an EBS snapshot of the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Encrypt the EBS snapshot ( using copy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Create new ebs volume from the snapshot ( the volume will also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encrypted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Now you can attach the encrypted volume to the original instance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a38c9d3c41_1_1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38c9d3c41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a38c9d3c41_1_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2018ec379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a2018ec379_1_5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20191ec3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a20191ec38_0_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38c9d3c4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a38c9d3c41_1_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4ed6b9e4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94ed6b9e4e_0_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38c9d3c41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a38c9d3c41_1_7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38c9d3c41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a38c9d3c41_1_8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38c9d3c41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a38c9d3c41_1_11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a38c9d3c41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a38c9d3c41_1_10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38c9d3c41_1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a38c9d3c41_1_13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38c9d3c41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a38c9d3c41_1_2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ba2f597c0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cba2f597c0_0_28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b30e399b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cb30e399b0_0_3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b30e399b0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cb30e399b0_0_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b30e399b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cb30e399b0_0_5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4ed6b9e4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94ed6b9e4e_0_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b30e399b0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cb30e399b0_0_6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ba2f597c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cba2f597c0_0_1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b30e399b0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cb30e399b0_0_4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b30e399b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cb30e399b0_0_1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b30e399b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cb30e399b0_0_2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ba2f597c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cba2f597c0_0_2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ba2f597c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cba2f597c0_0_3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ba2f597c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cba2f597c0_0_40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ba2f597c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cba2f597c0_0_5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cba2f597c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cba2f597c0_0_6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f4fd362cf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• Some AWS service will need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 actions on your behalf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• To do so, we will assign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permissions to AWS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with IAM Roles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9f4fd362cf_0_189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cba2f597c0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cba2f597c0_0_7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ba2f597c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cba2f597c0_0_8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cba2f597c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cba2f597c0_0_9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cba2f597c0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cba2f597c0_0_11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ba2f597c0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cba2f597c0_0_12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ba2f597c0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cba2f597c0_0_135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ba2f597c0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cba2f597c0_0_142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ba2f597c0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E73937"/>
              </a:buClr>
              <a:buSzPts val="1300"/>
              <a:buFont typeface="Roboto"/>
              <a:buChar char="●"/>
            </a:pPr>
            <a:r>
              <a:rPr b="1" lang="fr" sz="1300">
                <a:solidFill>
                  <a:srgbClr val="E73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Route Tables</a:t>
            </a:r>
            <a:endParaRPr b="1" sz="1300">
              <a:solidFill>
                <a:srgbClr val="E73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Define rules to direct network traffic from subnets to different destinations.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Case: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Route traffic between subnets, to the internet, or to other AWS services.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Font typeface="Roboto"/>
              <a:buChar char="●"/>
            </a:pPr>
            <a:r>
              <a:rPr b="1" lang="fr" sz="1300">
                <a:solidFill>
                  <a:srgbClr val="E73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Security Groups</a:t>
            </a:r>
            <a:endParaRPr b="1" sz="1300">
              <a:solidFill>
                <a:srgbClr val="E73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 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 as a virtual firewall for instances to control inbound and outbound traffic.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Restrict access to and from instances based on IP, port, and protocol.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Font typeface="Roboto"/>
              <a:buChar char="●"/>
            </a:pPr>
            <a:r>
              <a:rPr b="1" lang="fr" sz="1300">
                <a:solidFill>
                  <a:srgbClr val="E73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Network ACLs (Access Control Lists)</a:t>
            </a:r>
            <a:endParaRPr b="1" sz="1300">
              <a:solidFill>
                <a:srgbClr val="E73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Operate at the subnet level to control traffic entering and leaving subnets.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 a layer of security that acts as a firewall for associated subnets, controlling traffic based on IP protocol, port, and IP range.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Font typeface="Roboto"/>
              <a:buChar char="●"/>
            </a:pPr>
            <a:r>
              <a:rPr b="1" lang="fr" sz="1300">
                <a:solidFill>
                  <a:srgbClr val="E73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Internet Gateways</a:t>
            </a:r>
            <a:endParaRPr b="1" sz="1300">
              <a:solidFill>
                <a:srgbClr val="E73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Connect a VPC to the internet, allowing resources within your VPC to access or be accessed from the internet.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300"/>
              <a:buFont typeface="Roboto"/>
              <a:buChar char="○"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Case: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Enable internet access for EC2 instances in your VPC when assigned a public IP or Elastic IP.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2cba2f597c0_0_15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ba2f597c0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cba2f597c0_0_166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ba2f597c0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cba2f597c0_0_20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f4fd362cf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Some AWS service will need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perform actions on your behalf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• To do so, we will assign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permissions to AWS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with IAM Roles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9f4fd362cf_0_101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ba2f597c0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cba2f597c0_0_21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ba2f597c0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cba2f597c0_0_24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cba2f597c0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cba2f597c0_0_233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ba2f597c0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cba2f597c0_0_224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932052fd3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25" name="Google Shape;725;g2932052fd34_0_7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f4fd362cf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• Some AWS service will need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 actions on your behalf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• To do so, we will assign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permissions to AWS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with IAM Roles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9f4fd362cf_0_198:notes"/>
          <p:cNvSpPr/>
          <p:nvPr>
            <p:ph idx="2" type="sldImg"/>
          </p:nvPr>
        </p:nvSpPr>
        <p:spPr>
          <a:xfrm>
            <a:off x="685263" y="1143000"/>
            <a:ext cx="5487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0012" l="0" r="14067" t="16272"/>
          <a:stretch/>
        </p:blipFill>
        <p:spPr>
          <a:xfrm>
            <a:off x="3905401" y="0"/>
            <a:ext cx="52386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 1">
  <p:cSld name="8_Title Slid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signe, rue, sombre&#10;&#10;Description générée automatiquement" id="57" name="Google Shape;5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0635" y="-18732"/>
            <a:ext cx="4021705" cy="5180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7"/>
          <p:cNvGrpSpPr/>
          <p:nvPr/>
        </p:nvGrpSpPr>
        <p:grpSpPr>
          <a:xfrm>
            <a:off x="620224" y="1393110"/>
            <a:ext cx="3886805" cy="2059581"/>
            <a:chOff x="10502436" y="7289967"/>
            <a:chExt cx="10214994" cy="5414250"/>
          </a:xfrm>
        </p:grpSpPr>
        <p:grpSp>
          <p:nvGrpSpPr>
            <p:cNvPr id="59" name="Google Shape;59;p17"/>
            <p:cNvGrpSpPr/>
            <p:nvPr/>
          </p:nvGrpSpPr>
          <p:grpSpPr>
            <a:xfrm>
              <a:off x="10502436" y="7289967"/>
              <a:ext cx="10214994" cy="5414250"/>
              <a:chOff x="9801367" y="7101211"/>
              <a:chExt cx="10214994" cy="5414250"/>
            </a:xfrm>
          </p:grpSpPr>
          <p:sp>
            <p:nvSpPr>
              <p:cNvPr id="60" name="Google Shape;60;p17"/>
              <p:cNvSpPr/>
              <p:nvPr/>
            </p:nvSpPr>
            <p:spPr>
              <a:xfrm>
                <a:off x="15262811" y="7101211"/>
                <a:ext cx="1700600" cy="993755"/>
              </a:xfrm>
              <a:custGeom>
                <a:rect b="b" l="l" r="r" t="t"/>
                <a:pathLst>
                  <a:path extrusionOk="0" h="993755" w="1700600">
                    <a:moveTo>
                      <a:pt x="561243" y="993755"/>
                    </a:moveTo>
                    <a:cubicBezTo>
                      <a:pt x="544683" y="993811"/>
                      <a:pt x="528386" y="989484"/>
                      <a:pt x="514037" y="981204"/>
                    </a:cubicBezTo>
                    <a:lnTo>
                      <a:pt x="17813" y="694784"/>
                    </a:lnTo>
                    <a:cubicBezTo>
                      <a:pt x="841" y="685062"/>
                      <a:pt x="-5022" y="663426"/>
                      <a:pt x="4681" y="646473"/>
                    </a:cubicBezTo>
                    <a:cubicBezTo>
                      <a:pt x="7810" y="641003"/>
                      <a:pt x="12343" y="636470"/>
                      <a:pt x="17813" y="633341"/>
                    </a:cubicBezTo>
                    <a:lnTo>
                      <a:pt x="1092871" y="12546"/>
                    </a:lnTo>
                    <a:cubicBezTo>
                      <a:pt x="1121850" y="-4182"/>
                      <a:pt x="1157555" y="-4182"/>
                      <a:pt x="1186534" y="12546"/>
                    </a:cubicBezTo>
                    <a:lnTo>
                      <a:pt x="1682757" y="299153"/>
                    </a:lnTo>
                    <a:cubicBezTo>
                      <a:pt x="1699673" y="308763"/>
                      <a:pt x="1705611" y="330249"/>
                      <a:pt x="1696001" y="347165"/>
                    </a:cubicBezTo>
                    <a:cubicBezTo>
                      <a:pt x="1692854" y="352691"/>
                      <a:pt x="1688284" y="357262"/>
                      <a:pt x="1682757" y="360409"/>
                    </a:cubicBezTo>
                    <a:lnTo>
                      <a:pt x="607512" y="981204"/>
                    </a:lnTo>
                    <a:cubicBezTo>
                      <a:pt x="593444" y="989334"/>
                      <a:pt x="577503" y="993661"/>
                      <a:pt x="561243" y="993755"/>
                    </a:cubicBezTo>
                    <a:close/>
                    <a:moveTo>
                      <a:pt x="1140077" y="17604"/>
                    </a:moveTo>
                    <a:cubicBezTo>
                      <a:pt x="1126908" y="17679"/>
                      <a:pt x="1113982" y="21238"/>
                      <a:pt x="1102612" y="27907"/>
                    </a:cubicBezTo>
                    <a:lnTo>
                      <a:pt x="26242" y="648327"/>
                    </a:lnTo>
                    <a:cubicBezTo>
                      <a:pt x="20792" y="651643"/>
                      <a:pt x="17401" y="657506"/>
                      <a:pt x="17251" y="663875"/>
                    </a:cubicBezTo>
                    <a:cubicBezTo>
                      <a:pt x="17251" y="670244"/>
                      <a:pt x="20679" y="676126"/>
                      <a:pt x="26242" y="679236"/>
                    </a:cubicBezTo>
                    <a:lnTo>
                      <a:pt x="522841" y="966780"/>
                    </a:lnTo>
                    <a:cubicBezTo>
                      <a:pt x="546538" y="980473"/>
                      <a:pt x="575760" y="980473"/>
                      <a:pt x="599457" y="966780"/>
                    </a:cubicBezTo>
                    <a:lnTo>
                      <a:pt x="1674703" y="345235"/>
                    </a:lnTo>
                    <a:cubicBezTo>
                      <a:pt x="1683244" y="339391"/>
                      <a:pt x="1685417" y="327739"/>
                      <a:pt x="1679573" y="319197"/>
                    </a:cubicBezTo>
                    <a:cubicBezTo>
                      <a:pt x="1678262" y="317286"/>
                      <a:pt x="1676613" y="315638"/>
                      <a:pt x="1674703" y="314327"/>
                    </a:cubicBezTo>
                    <a:lnTo>
                      <a:pt x="1178479" y="27907"/>
                    </a:lnTo>
                    <a:cubicBezTo>
                      <a:pt x="1166846" y="21069"/>
                      <a:pt x="1153564" y="17510"/>
                      <a:pt x="1140077" y="17604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7"/>
              <p:cNvSpPr/>
              <p:nvPr/>
            </p:nvSpPr>
            <p:spPr>
              <a:xfrm>
                <a:off x="12098909" y="8710180"/>
                <a:ext cx="5586406" cy="3243541"/>
              </a:xfrm>
              <a:custGeom>
                <a:rect b="b" l="l" r="r" t="t"/>
                <a:pathLst>
                  <a:path extrusionOk="0" h="3243541" w="5586406">
                    <a:moveTo>
                      <a:pt x="3298231" y="3243493"/>
                    </a:moveTo>
                    <a:cubicBezTo>
                      <a:pt x="3270582" y="3244168"/>
                      <a:pt x="3243233" y="3237724"/>
                      <a:pt x="3218806" y="3224761"/>
                    </a:cubicBezTo>
                    <a:lnTo>
                      <a:pt x="3218806" y="3224761"/>
                    </a:lnTo>
                    <a:lnTo>
                      <a:pt x="34281" y="1375676"/>
                    </a:lnTo>
                    <a:cubicBezTo>
                      <a:pt x="14368" y="1366272"/>
                      <a:pt x="1199" y="1346716"/>
                      <a:pt x="0" y="1324723"/>
                    </a:cubicBezTo>
                    <a:cubicBezTo>
                      <a:pt x="0" y="1301120"/>
                      <a:pt x="17047" y="1277892"/>
                      <a:pt x="46644" y="1260658"/>
                    </a:cubicBezTo>
                    <a:lnTo>
                      <a:pt x="2186458" y="25437"/>
                    </a:lnTo>
                    <a:cubicBezTo>
                      <a:pt x="2239845" y="-5471"/>
                      <a:pt x="2321144" y="-8656"/>
                      <a:pt x="2367601" y="18319"/>
                    </a:cubicBezTo>
                    <a:lnTo>
                      <a:pt x="5552313" y="1867966"/>
                    </a:lnTo>
                    <a:cubicBezTo>
                      <a:pt x="5572132" y="1877445"/>
                      <a:pt x="5585207" y="1896983"/>
                      <a:pt x="5586407" y="1918918"/>
                    </a:cubicBezTo>
                    <a:cubicBezTo>
                      <a:pt x="5586407" y="1942521"/>
                      <a:pt x="5569547" y="1965750"/>
                      <a:pt x="5539950" y="1982984"/>
                    </a:cubicBezTo>
                    <a:lnTo>
                      <a:pt x="3400136" y="3218017"/>
                    </a:lnTo>
                    <a:cubicBezTo>
                      <a:pt x="3368890" y="3235064"/>
                      <a:pt x="3333823" y="3243831"/>
                      <a:pt x="3298231" y="3243493"/>
                    </a:cubicBezTo>
                    <a:close/>
                    <a:moveTo>
                      <a:pt x="3227610" y="3209962"/>
                    </a:moveTo>
                    <a:cubicBezTo>
                      <a:pt x="3269196" y="3233940"/>
                      <a:pt x="3342628" y="3230755"/>
                      <a:pt x="3391145" y="3202657"/>
                    </a:cubicBezTo>
                    <a:lnTo>
                      <a:pt x="5531708" y="1967435"/>
                    </a:lnTo>
                    <a:cubicBezTo>
                      <a:pt x="5555873" y="1953574"/>
                      <a:pt x="5569173" y="1935777"/>
                      <a:pt x="5569173" y="1918731"/>
                    </a:cubicBezTo>
                    <a:cubicBezTo>
                      <a:pt x="5567824" y="1903164"/>
                      <a:pt x="5558139" y="1889546"/>
                      <a:pt x="5543884" y="1883139"/>
                    </a:cubicBezTo>
                    <a:lnTo>
                      <a:pt x="2359358" y="33867"/>
                    </a:lnTo>
                    <a:cubicBezTo>
                      <a:pt x="2317772" y="9889"/>
                      <a:pt x="2244341" y="13074"/>
                      <a:pt x="2195824" y="40985"/>
                    </a:cubicBezTo>
                    <a:lnTo>
                      <a:pt x="56198" y="1277330"/>
                    </a:lnTo>
                    <a:cubicBezTo>
                      <a:pt x="32033" y="1291192"/>
                      <a:pt x="18733" y="1308988"/>
                      <a:pt x="18733" y="1326035"/>
                    </a:cubicBezTo>
                    <a:cubicBezTo>
                      <a:pt x="20081" y="1341601"/>
                      <a:pt x="29766" y="1355220"/>
                      <a:pt x="44021" y="136162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7"/>
              <p:cNvSpPr/>
              <p:nvPr/>
            </p:nvSpPr>
            <p:spPr>
              <a:xfrm>
                <a:off x="17243415" y="8606384"/>
                <a:ext cx="2382961" cy="1382843"/>
              </a:xfrm>
              <a:custGeom>
                <a:rect b="b" l="l" r="r" t="t"/>
                <a:pathLst>
                  <a:path extrusionOk="0" h="1382843" w="2382961">
                    <a:moveTo>
                      <a:pt x="1189139" y="1382813"/>
                    </a:moveTo>
                    <a:cubicBezTo>
                      <a:pt x="1176102" y="1383187"/>
                      <a:pt x="1163176" y="1380153"/>
                      <a:pt x="1151674" y="1374008"/>
                    </a:cubicBezTo>
                    <a:lnTo>
                      <a:pt x="17422" y="719308"/>
                    </a:lnTo>
                    <a:cubicBezTo>
                      <a:pt x="7156" y="714343"/>
                      <a:pt x="450" y="704115"/>
                      <a:pt x="0" y="692707"/>
                    </a:cubicBezTo>
                    <a:cubicBezTo>
                      <a:pt x="1255" y="678583"/>
                      <a:pt x="9985" y="666220"/>
                      <a:pt x="22854" y="660300"/>
                    </a:cubicBezTo>
                    <a:lnTo>
                      <a:pt x="1146804" y="11781"/>
                    </a:lnTo>
                    <a:cubicBezTo>
                      <a:pt x="1172898" y="-2718"/>
                      <a:pt x="1204350" y="-3898"/>
                      <a:pt x="1231475" y="8596"/>
                    </a:cubicBezTo>
                    <a:lnTo>
                      <a:pt x="2365540" y="664234"/>
                    </a:lnTo>
                    <a:cubicBezTo>
                      <a:pt x="2375806" y="669198"/>
                      <a:pt x="2382512" y="679426"/>
                      <a:pt x="2382961" y="690834"/>
                    </a:cubicBezTo>
                    <a:cubicBezTo>
                      <a:pt x="2381707" y="704958"/>
                      <a:pt x="2372978" y="717322"/>
                      <a:pt x="2360108" y="723241"/>
                    </a:cubicBezTo>
                    <a:lnTo>
                      <a:pt x="1236158" y="1371761"/>
                    </a:lnTo>
                    <a:cubicBezTo>
                      <a:pt x="1221678" y="1379366"/>
                      <a:pt x="1205493" y="1383169"/>
                      <a:pt x="1189139" y="1382813"/>
                    </a:cubicBezTo>
                    <a:close/>
                    <a:moveTo>
                      <a:pt x="1193635" y="17588"/>
                    </a:moveTo>
                    <a:cubicBezTo>
                      <a:pt x="1180223" y="17438"/>
                      <a:pt x="1166997" y="20716"/>
                      <a:pt x="1155234" y="27142"/>
                    </a:cubicBezTo>
                    <a:lnTo>
                      <a:pt x="31284" y="675661"/>
                    </a:lnTo>
                    <a:cubicBezTo>
                      <a:pt x="22479" y="680719"/>
                      <a:pt x="17234" y="687088"/>
                      <a:pt x="17234" y="692707"/>
                    </a:cubicBezTo>
                    <a:cubicBezTo>
                      <a:pt x="17946" y="697709"/>
                      <a:pt x="21206" y="701961"/>
                      <a:pt x="25851" y="703947"/>
                    </a:cubicBezTo>
                    <a:lnTo>
                      <a:pt x="1160104" y="1359585"/>
                    </a:lnTo>
                    <a:cubicBezTo>
                      <a:pt x="1181703" y="1368894"/>
                      <a:pt x="1206374" y="1367714"/>
                      <a:pt x="1226979" y="1356400"/>
                    </a:cubicBezTo>
                    <a:lnTo>
                      <a:pt x="2350929" y="707881"/>
                    </a:lnTo>
                    <a:cubicBezTo>
                      <a:pt x="2359733" y="702823"/>
                      <a:pt x="2364979" y="696454"/>
                      <a:pt x="2364979" y="690834"/>
                    </a:cubicBezTo>
                    <a:cubicBezTo>
                      <a:pt x="2364267" y="685833"/>
                      <a:pt x="2361007" y="681580"/>
                      <a:pt x="2356361" y="679595"/>
                    </a:cubicBezTo>
                    <a:lnTo>
                      <a:pt x="1222109" y="23957"/>
                    </a:lnTo>
                    <a:cubicBezTo>
                      <a:pt x="1213342" y="19368"/>
                      <a:pt x="1203526" y="17176"/>
                      <a:pt x="1193635" y="1758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>
                <a:off x="16535327" y="9664375"/>
                <a:ext cx="3481034" cy="2133074"/>
              </a:xfrm>
              <a:custGeom>
                <a:rect b="b" l="l" r="r" t="t"/>
                <a:pathLst>
                  <a:path extrusionOk="0" h="2133074" w="3481034">
                    <a:moveTo>
                      <a:pt x="836594" y="2133070"/>
                    </a:moveTo>
                    <a:cubicBezTo>
                      <a:pt x="823443" y="2133220"/>
                      <a:pt x="810480" y="2129792"/>
                      <a:pt x="799129" y="2123142"/>
                    </a:cubicBezTo>
                    <a:lnTo>
                      <a:pt x="0" y="1660262"/>
                    </a:lnTo>
                    <a:lnTo>
                      <a:pt x="8804" y="1644339"/>
                    </a:lnTo>
                    <a:lnTo>
                      <a:pt x="807933" y="2107219"/>
                    </a:lnTo>
                    <a:cubicBezTo>
                      <a:pt x="825317" y="2117260"/>
                      <a:pt x="846746" y="2117260"/>
                      <a:pt x="864130" y="2107219"/>
                    </a:cubicBezTo>
                    <a:lnTo>
                      <a:pt x="3456896" y="618734"/>
                    </a:lnTo>
                    <a:cubicBezTo>
                      <a:pt x="3461036" y="616431"/>
                      <a:pt x="3463565" y="612047"/>
                      <a:pt x="3463452" y="607308"/>
                    </a:cubicBezTo>
                    <a:cubicBezTo>
                      <a:pt x="3463489" y="602587"/>
                      <a:pt x="3460886" y="598241"/>
                      <a:pt x="3456708" y="596068"/>
                    </a:cubicBezTo>
                    <a:lnTo>
                      <a:pt x="2449649" y="15361"/>
                    </a:lnTo>
                    <a:lnTo>
                      <a:pt x="2458454" y="0"/>
                    </a:lnTo>
                    <a:lnTo>
                      <a:pt x="3465700" y="580708"/>
                    </a:lnTo>
                    <a:cubicBezTo>
                      <a:pt x="3480443" y="589305"/>
                      <a:pt x="3485426" y="608244"/>
                      <a:pt x="3476808" y="622987"/>
                    </a:cubicBezTo>
                    <a:cubicBezTo>
                      <a:pt x="3474129" y="627576"/>
                      <a:pt x="3470308" y="631416"/>
                      <a:pt x="3465700" y="634095"/>
                    </a:cubicBezTo>
                    <a:lnTo>
                      <a:pt x="873684" y="2123142"/>
                    </a:lnTo>
                    <a:cubicBezTo>
                      <a:pt x="862426" y="2129698"/>
                      <a:pt x="849613" y="2133126"/>
                      <a:pt x="836594" y="213307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>
                <a:off x="9941112" y="10130394"/>
                <a:ext cx="2486364" cy="1442472"/>
              </a:xfrm>
              <a:custGeom>
                <a:rect b="b" l="l" r="r" t="t"/>
                <a:pathLst>
                  <a:path extrusionOk="0" h="1442472" w="2486364">
                    <a:moveTo>
                      <a:pt x="1241215" y="1442448"/>
                    </a:moveTo>
                    <a:cubicBezTo>
                      <a:pt x="1227737" y="1442785"/>
                      <a:pt x="1214394" y="1439694"/>
                      <a:pt x="1202439" y="1433456"/>
                    </a:cubicBezTo>
                    <a:lnTo>
                      <a:pt x="18733" y="749907"/>
                    </a:lnTo>
                    <a:cubicBezTo>
                      <a:pt x="7918" y="744943"/>
                      <a:pt x="716" y="734434"/>
                      <a:pt x="0" y="722558"/>
                    </a:cubicBezTo>
                    <a:cubicBezTo>
                      <a:pt x="1353" y="707928"/>
                      <a:pt x="10428" y="695133"/>
                      <a:pt x="23790" y="689027"/>
                    </a:cubicBezTo>
                    <a:lnTo>
                      <a:pt x="1196070" y="12221"/>
                    </a:lnTo>
                    <a:cubicBezTo>
                      <a:pt x="1223150" y="-2858"/>
                      <a:pt x="1255825" y="-4057"/>
                      <a:pt x="1283926" y="9036"/>
                    </a:cubicBezTo>
                    <a:lnTo>
                      <a:pt x="2467632" y="692398"/>
                    </a:lnTo>
                    <a:cubicBezTo>
                      <a:pt x="2478535" y="697363"/>
                      <a:pt x="2485765" y="707984"/>
                      <a:pt x="2486365" y="719935"/>
                    </a:cubicBezTo>
                    <a:cubicBezTo>
                      <a:pt x="2484941" y="734490"/>
                      <a:pt x="2475875" y="747209"/>
                      <a:pt x="2462575" y="753279"/>
                    </a:cubicBezTo>
                    <a:lnTo>
                      <a:pt x="1290295" y="1430084"/>
                    </a:lnTo>
                    <a:cubicBezTo>
                      <a:pt x="1275290" y="1438401"/>
                      <a:pt x="1258371" y="1442654"/>
                      <a:pt x="1241215" y="1442448"/>
                    </a:cubicBezTo>
                    <a:close/>
                    <a:moveTo>
                      <a:pt x="1211244" y="1418095"/>
                    </a:moveTo>
                    <a:cubicBezTo>
                      <a:pt x="1233820" y="1427986"/>
                      <a:pt x="1259716" y="1426806"/>
                      <a:pt x="1281303" y="1414911"/>
                    </a:cubicBezTo>
                    <a:lnTo>
                      <a:pt x="2453583" y="737918"/>
                    </a:lnTo>
                    <a:cubicBezTo>
                      <a:pt x="2462949" y="732673"/>
                      <a:pt x="2468569" y="725742"/>
                      <a:pt x="2468569" y="719186"/>
                    </a:cubicBezTo>
                    <a:cubicBezTo>
                      <a:pt x="2467839" y="713810"/>
                      <a:pt x="2464373" y="709183"/>
                      <a:pt x="2459390" y="707010"/>
                    </a:cubicBezTo>
                    <a:lnTo>
                      <a:pt x="1275683" y="23461"/>
                    </a:lnTo>
                    <a:cubicBezTo>
                      <a:pt x="1253008" y="13645"/>
                      <a:pt x="1227067" y="14900"/>
                      <a:pt x="1205436" y="26833"/>
                    </a:cubicBezTo>
                    <a:lnTo>
                      <a:pt x="33157" y="704387"/>
                    </a:lnTo>
                    <a:cubicBezTo>
                      <a:pt x="23790" y="709819"/>
                      <a:pt x="18171" y="716563"/>
                      <a:pt x="18171" y="723120"/>
                    </a:cubicBezTo>
                    <a:cubicBezTo>
                      <a:pt x="18965" y="728534"/>
                      <a:pt x="22511" y="733141"/>
                      <a:pt x="27537" y="73529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7"/>
              <p:cNvSpPr/>
              <p:nvPr/>
            </p:nvSpPr>
            <p:spPr>
              <a:xfrm>
                <a:off x="9801367" y="11062194"/>
                <a:ext cx="4021118" cy="1453267"/>
              </a:xfrm>
              <a:custGeom>
                <a:rect b="b" l="l" r="r" t="t"/>
                <a:pathLst>
                  <a:path extrusionOk="0" h="1453267" w="4021118">
                    <a:moveTo>
                      <a:pt x="1426106" y="1453268"/>
                    </a:moveTo>
                    <a:cubicBezTo>
                      <a:pt x="1409490" y="1453211"/>
                      <a:pt x="1393176" y="1448884"/>
                      <a:pt x="1378712" y="1440717"/>
                    </a:cubicBezTo>
                    <a:lnTo>
                      <a:pt x="13862" y="664254"/>
                    </a:lnTo>
                    <a:cubicBezTo>
                      <a:pt x="5266" y="659421"/>
                      <a:pt x="-39" y="650318"/>
                      <a:pt x="0" y="640464"/>
                    </a:cubicBezTo>
                    <a:cubicBezTo>
                      <a:pt x="11" y="630574"/>
                      <a:pt x="5294" y="621432"/>
                      <a:pt x="13862" y="616487"/>
                    </a:cubicBezTo>
                    <a:lnTo>
                      <a:pt x="785829" y="177959"/>
                    </a:lnTo>
                    <a:lnTo>
                      <a:pt x="794633" y="193132"/>
                    </a:lnTo>
                    <a:lnTo>
                      <a:pt x="22667" y="631660"/>
                    </a:lnTo>
                    <a:cubicBezTo>
                      <a:pt x="17856" y="634507"/>
                      <a:pt x="16258" y="640708"/>
                      <a:pt x="19098" y="645522"/>
                    </a:cubicBezTo>
                    <a:cubicBezTo>
                      <a:pt x="19967" y="646983"/>
                      <a:pt x="21194" y="648220"/>
                      <a:pt x="22667" y="649081"/>
                    </a:cubicBezTo>
                    <a:lnTo>
                      <a:pt x="1387517" y="1425543"/>
                    </a:lnTo>
                    <a:cubicBezTo>
                      <a:pt x="1411419" y="1439218"/>
                      <a:pt x="1440792" y="1439218"/>
                      <a:pt x="1464694" y="1425543"/>
                    </a:cubicBezTo>
                    <a:lnTo>
                      <a:pt x="4012315" y="0"/>
                    </a:lnTo>
                    <a:lnTo>
                      <a:pt x="4021119" y="15173"/>
                    </a:lnTo>
                    <a:lnTo>
                      <a:pt x="1473499" y="1440717"/>
                    </a:lnTo>
                    <a:cubicBezTo>
                      <a:pt x="1459037" y="1448903"/>
                      <a:pt x="1442721" y="1453230"/>
                      <a:pt x="1426106" y="145326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7"/>
              <p:cNvSpPr/>
              <p:nvPr/>
            </p:nvSpPr>
            <p:spPr>
              <a:xfrm>
                <a:off x="11127374" y="8469021"/>
                <a:ext cx="1122773" cy="666725"/>
              </a:xfrm>
              <a:custGeom>
                <a:rect b="b" l="l" r="r" t="t"/>
                <a:pathLst>
                  <a:path extrusionOk="0" h="666725" w="1122773">
                    <a:moveTo>
                      <a:pt x="561480" y="666723"/>
                    </a:moveTo>
                    <a:cubicBezTo>
                      <a:pt x="549042" y="666760"/>
                      <a:pt x="536809" y="663463"/>
                      <a:pt x="526076" y="657169"/>
                    </a:cubicBezTo>
                    <a:lnTo>
                      <a:pt x="17676" y="364005"/>
                    </a:lnTo>
                    <a:cubicBezTo>
                      <a:pt x="813" y="354321"/>
                      <a:pt x="-5002" y="332778"/>
                      <a:pt x="4688" y="315919"/>
                    </a:cubicBezTo>
                    <a:cubicBezTo>
                      <a:pt x="7792" y="310524"/>
                      <a:pt x="12275" y="306047"/>
                      <a:pt x="17676" y="302937"/>
                    </a:cubicBezTo>
                    <a:lnTo>
                      <a:pt x="526076" y="9399"/>
                    </a:lnTo>
                    <a:cubicBezTo>
                      <a:pt x="547955" y="-3133"/>
                      <a:pt x="574818" y="-3133"/>
                      <a:pt x="596697" y="9399"/>
                    </a:cubicBezTo>
                    <a:lnTo>
                      <a:pt x="1105097" y="302937"/>
                    </a:lnTo>
                    <a:cubicBezTo>
                      <a:pt x="1121956" y="312622"/>
                      <a:pt x="1127782" y="334164"/>
                      <a:pt x="1118079" y="351024"/>
                    </a:cubicBezTo>
                    <a:cubicBezTo>
                      <a:pt x="1114988" y="356419"/>
                      <a:pt x="1110492" y="360896"/>
                      <a:pt x="1105097" y="364005"/>
                    </a:cubicBezTo>
                    <a:lnTo>
                      <a:pt x="596697" y="657543"/>
                    </a:lnTo>
                    <a:cubicBezTo>
                      <a:pt x="585982" y="663669"/>
                      <a:pt x="573825" y="666835"/>
                      <a:pt x="561480" y="666723"/>
                    </a:cubicBezTo>
                    <a:close/>
                    <a:moveTo>
                      <a:pt x="561480" y="17267"/>
                    </a:moveTo>
                    <a:cubicBezTo>
                      <a:pt x="552151" y="17304"/>
                      <a:pt x="542972" y="19758"/>
                      <a:pt x="534880" y="24385"/>
                    </a:cubicBezTo>
                    <a:lnTo>
                      <a:pt x="26480" y="318298"/>
                    </a:lnTo>
                    <a:cubicBezTo>
                      <a:pt x="18101" y="323018"/>
                      <a:pt x="15139" y="333659"/>
                      <a:pt x="19865" y="342032"/>
                    </a:cubicBezTo>
                    <a:cubicBezTo>
                      <a:pt x="21428" y="344805"/>
                      <a:pt x="23713" y="347090"/>
                      <a:pt x="26480" y="348645"/>
                    </a:cubicBezTo>
                    <a:lnTo>
                      <a:pt x="534880" y="642370"/>
                    </a:lnTo>
                    <a:cubicBezTo>
                      <a:pt x="551308" y="651718"/>
                      <a:pt x="571465" y="651718"/>
                      <a:pt x="587893" y="642370"/>
                    </a:cubicBezTo>
                    <a:lnTo>
                      <a:pt x="1096293" y="348270"/>
                    </a:lnTo>
                    <a:cubicBezTo>
                      <a:pt x="1101800" y="345142"/>
                      <a:pt x="1105172" y="339260"/>
                      <a:pt x="1105097" y="332909"/>
                    </a:cubicBezTo>
                    <a:cubicBezTo>
                      <a:pt x="1105191" y="326615"/>
                      <a:pt x="1101800" y="320771"/>
                      <a:pt x="1096293" y="317736"/>
                    </a:cubicBezTo>
                    <a:lnTo>
                      <a:pt x="587893" y="24198"/>
                    </a:lnTo>
                    <a:cubicBezTo>
                      <a:pt x="579800" y="19777"/>
                      <a:pt x="570697" y="17529"/>
                      <a:pt x="561480" y="176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15854446" y="11842182"/>
                <a:ext cx="1104758" cy="660353"/>
              </a:xfrm>
              <a:custGeom>
                <a:rect b="b" l="l" r="r" t="t"/>
                <a:pathLst>
                  <a:path extrusionOk="0" h="660353" w="1104758">
                    <a:moveTo>
                      <a:pt x="552751" y="660354"/>
                    </a:moveTo>
                    <a:cubicBezTo>
                      <a:pt x="536660" y="660297"/>
                      <a:pt x="520849" y="656120"/>
                      <a:pt x="506856" y="648177"/>
                    </a:cubicBezTo>
                    <a:lnTo>
                      <a:pt x="21872" y="368127"/>
                    </a:lnTo>
                    <a:cubicBezTo>
                      <a:pt x="929" y="355988"/>
                      <a:pt x="-6227" y="329182"/>
                      <a:pt x="5911" y="308220"/>
                    </a:cubicBezTo>
                    <a:cubicBezTo>
                      <a:pt x="9733" y="301608"/>
                      <a:pt x="15241" y="296100"/>
                      <a:pt x="21872" y="292260"/>
                    </a:cubicBezTo>
                    <a:lnTo>
                      <a:pt x="506856" y="12209"/>
                    </a:lnTo>
                    <a:cubicBezTo>
                      <a:pt x="535292" y="-4070"/>
                      <a:pt x="570210" y="-4070"/>
                      <a:pt x="598646" y="12209"/>
                    </a:cubicBezTo>
                    <a:lnTo>
                      <a:pt x="1083068" y="292260"/>
                    </a:lnTo>
                    <a:cubicBezTo>
                      <a:pt x="1104011" y="304605"/>
                      <a:pt x="1110998" y="331579"/>
                      <a:pt x="1098672" y="352522"/>
                    </a:cubicBezTo>
                    <a:cubicBezTo>
                      <a:pt x="1094870" y="358966"/>
                      <a:pt x="1089512" y="364343"/>
                      <a:pt x="1083068" y="368127"/>
                    </a:cubicBezTo>
                    <a:lnTo>
                      <a:pt x="597896" y="648177"/>
                    </a:lnTo>
                    <a:cubicBezTo>
                      <a:pt x="584147" y="656026"/>
                      <a:pt x="568599" y="660222"/>
                      <a:pt x="552751" y="660354"/>
                    </a:cubicBezTo>
                    <a:close/>
                    <a:moveTo>
                      <a:pt x="552751" y="17642"/>
                    </a:moveTo>
                    <a:cubicBezTo>
                      <a:pt x="539601" y="17510"/>
                      <a:pt x="526656" y="20939"/>
                      <a:pt x="515286" y="27570"/>
                    </a:cubicBezTo>
                    <a:lnTo>
                      <a:pt x="30676" y="307621"/>
                    </a:lnTo>
                    <a:cubicBezTo>
                      <a:pt x="18219" y="314795"/>
                      <a:pt x="13910" y="330699"/>
                      <a:pt x="21085" y="343175"/>
                    </a:cubicBezTo>
                    <a:cubicBezTo>
                      <a:pt x="23370" y="347165"/>
                      <a:pt x="26686" y="350480"/>
                      <a:pt x="30676" y="352766"/>
                    </a:cubicBezTo>
                    <a:lnTo>
                      <a:pt x="515660" y="632817"/>
                    </a:lnTo>
                    <a:cubicBezTo>
                      <a:pt x="538851" y="646211"/>
                      <a:pt x="567399" y="646211"/>
                      <a:pt x="590590" y="632817"/>
                    </a:cubicBezTo>
                    <a:lnTo>
                      <a:pt x="1075762" y="352766"/>
                    </a:lnTo>
                    <a:cubicBezTo>
                      <a:pt x="1088219" y="345385"/>
                      <a:pt x="1092359" y="329313"/>
                      <a:pt x="1084979" y="316837"/>
                    </a:cubicBezTo>
                    <a:cubicBezTo>
                      <a:pt x="1082731" y="313034"/>
                      <a:pt x="1079565" y="309868"/>
                      <a:pt x="1075762" y="307621"/>
                    </a:cubicBezTo>
                    <a:lnTo>
                      <a:pt x="589842" y="28506"/>
                    </a:lnTo>
                    <a:cubicBezTo>
                      <a:pt x="578696" y="21594"/>
                      <a:pt x="565864" y="17848"/>
                      <a:pt x="552751" y="1764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>
                <a:off x="13197609" y="11555201"/>
                <a:ext cx="1104903" cy="660541"/>
              </a:xfrm>
              <a:custGeom>
                <a:rect b="b" l="l" r="r" t="t"/>
                <a:pathLst>
                  <a:path extrusionOk="0" h="660541" w="1104903">
                    <a:moveTo>
                      <a:pt x="552757" y="660541"/>
                    </a:moveTo>
                    <a:cubicBezTo>
                      <a:pt x="536629" y="660578"/>
                      <a:pt x="520781" y="656307"/>
                      <a:pt x="506863" y="648177"/>
                    </a:cubicBezTo>
                    <a:lnTo>
                      <a:pt x="21691" y="368126"/>
                    </a:lnTo>
                    <a:cubicBezTo>
                      <a:pt x="748" y="355782"/>
                      <a:pt x="-6239" y="328807"/>
                      <a:pt x="6087" y="307864"/>
                    </a:cubicBezTo>
                    <a:cubicBezTo>
                      <a:pt x="9890" y="301420"/>
                      <a:pt x="15247" y="296044"/>
                      <a:pt x="21691" y="292260"/>
                    </a:cubicBezTo>
                    <a:lnTo>
                      <a:pt x="506863" y="12209"/>
                    </a:lnTo>
                    <a:cubicBezTo>
                      <a:pt x="535299" y="-4070"/>
                      <a:pt x="570216" y="-4070"/>
                      <a:pt x="598652" y="12209"/>
                    </a:cubicBezTo>
                    <a:lnTo>
                      <a:pt x="1083637" y="293196"/>
                    </a:lnTo>
                    <a:cubicBezTo>
                      <a:pt x="1104336" y="305560"/>
                      <a:pt x="1111080" y="332366"/>
                      <a:pt x="1098716" y="353047"/>
                    </a:cubicBezTo>
                    <a:cubicBezTo>
                      <a:pt x="1095007" y="359247"/>
                      <a:pt x="1089837" y="364417"/>
                      <a:pt x="1083637" y="368126"/>
                    </a:cubicBezTo>
                    <a:lnTo>
                      <a:pt x="598652" y="648177"/>
                    </a:lnTo>
                    <a:cubicBezTo>
                      <a:pt x="584715" y="656288"/>
                      <a:pt x="568886" y="660541"/>
                      <a:pt x="552757" y="660541"/>
                    </a:cubicBezTo>
                    <a:close/>
                    <a:moveTo>
                      <a:pt x="552757" y="17641"/>
                    </a:moveTo>
                    <a:cubicBezTo>
                      <a:pt x="539607" y="17604"/>
                      <a:pt x="526700" y="21032"/>
                      <a:pt x="515292" y="27570"/>
                    </a:cubicBezTo>
                    <a:lnTo>
                      <a:pt x="30870" y="307620"/>
                    </a:lnTo>
                    <a:cubicBezTo>
                      <a:pt x="22777" y="312285"/>
                      <a:pt x="17851" y="320958"/>
                      <a:pt x="17944" y="330287"/>
                    </a:cubicBezTo>
                    <a:cubicBezTo>
                      <a:pt x="17963" y="339596"/>
                      <a:pt x="22871" y="348195"/>
                      <a:pt x="30870" y="352953"/>
                    </a:cubicBezTo>
                    <a:lnTo>
                      <a:pt x="515667" y="633940"/>
                    </a:lnTo>
                    <a:cubicBezTo>
                      <a:pt x="538858" y="647334"/>
                      <a:pt x="567406" y="647334"/>
                      <a:pt x="590597" y="633940"/>
                    </a:cubicBezTo>
                    <a:lnTo>
                      <a:pt x="1074832" y="352953"/>
                    </a:lnTo>
                    <a:cubicBezTo>
                      <a:pt x="1087346" y="345666"/>
                      <a:pt x="1091598" y="329612"/>
                      <a:pt x="1084311" y="317099"/>
                    </a:cubicBezTo>
                    <a:cubicBezTo>
                      <a:pt x="1082026" y="313165"/>
                      <a:pt x="1078766" y="309906"/>
                      <a:pt x="1074832" y="307620"/>
                    </a:cubicBezTo>
                    <a:lnTo>
                      <a:pt x="589848" y="27570"/>
                    </a:lnTo>
                    <a:cubicBezTo>
                      <a:pt x="578552" y="21088"/>
                      <a:pt x="565776" y="17678"/>
                      <a:pt x="552757" y="176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>
                <a:off x="10730988" y="8906195"/>
                <a:ext cx="779239" cy="461272"/>
              </a:xfrm>
              <a:custGeom>
                <a:rect b="b" l="l" r="r" t="t"/>
                <a:pathLst>
                  <a:path extrusionOk="0" h="461272" w="779239">
                    <a:moveTo>
                      <a:pt x="555867" y="461269"/>
                    </a:moveTo>
                    <a:cubicBezTo>
                      <a:pt x="536142" y="461363"/>
                      <a:pt x="516735" y="456193"/>
                      <a:pt x="499670" y="446283"/>
                    </a:cubicBezTo>
                    <a:lnTo>
                      <a:pt x="20492" y="169604"/>
                    </a:lnTo>
                    <a:cubicBezTo>
                      <a:pt x="939" y="158365"/>
                      <a:pt x="-5800" y="133394"/>
                      <a:pt x="5439" y="113856"/>
                    </a:cubicBezTo>
                    <a:cubicBezTo>
                      <a:pt x="9038" y="107581"/>
                      <a:pt x="14232" y="102392"/>
                      <a:pt x="20492" y="98795"/>
                    </a:cubicBezTo>
                    <a:lnTo>
                      <a:pt x="166981" y="15061"/>
                    </a:lnTo>
                    <a:cubicBezTo>
                      <a:pt x="201756" y="-5020"/>
                      <a:pt x="244601" y="-5020"/>
                      <a:pt x="279376" y="15061"/>
                    </a:cubicBezTo>
                    <a:lnTo>
                      <a:pt x="758740" y="291740"/>
                    </a:lnTo>
                    <a:cubicBezTo>
                      <a:pt x="778297" y="302979"/>
                      <a:pt x="785041" y="327950"/>
                      <a:pt x="773801" y="347488"/>
                    </a:cubicBezTo>
                    <a:cubicBezTo>
                      <a:pt x="770186" y="353763"/>
                      <a:pt x="764997" y="358952"/>
                      <a:pt x="758740" y="362549"/>
                    </a:cubicBezTo>
                    <a:lnTo>
                      <a:pt x="612440" y="446283"/>
                    </a:lnTo>
                    <a:cubicBezTo>
                      <a:pt x="595262" y="456230"/>
                      <a:pt x="575724" y="461419"/>
                      <a:pt x="555867" y="461269"/>
                    </a:cubicBezTo>
                    <a:close/>
                    <a:moveTo>
                      <a:pt x="222991" y="17684"/>
                    </a:moveTo>
                    <a:cubicBezTo>
                      <a:pt x="206405" y="17684"/>
                      <a:pt x="190115" y="22067"/>
                      <a:pt x="175785" y="30422"/>
                    </a:cubicBezTo>
                    <a:lnTo>
                      <a:pt x="29297" y="114156"/>
                    </a:lnTo>
                    <a:cubicBezTo>
                      <a:pt x="18228" y="120431"/>
                      <a:pt x="14341" y="134499"/>
                      <a:pt x="20616" y="145570"/>
                    </a:cubicBezTo>
                    <a:cubicBezTo>
                      <a:pt x="22671" y="149186"/>
                      <a:pt x="25672" y="152183"/>
                      <a:pt x="29297" y="154243"/>
                    </a:cubicBezTo>
                    <a:lnTo>
                      <a:pt x="508662" y="431110"/>
                    </a:lnTo>
                    <a:cubicBezTo>
                      <a:pt x="537716" y="447538"/>
                      <a:pt x="573270" y="447538"/>
                      <a:pt x="602324" y="431110"/>
                    </a:cubicBezTo>
                    <a:lnTo>
                      <a:pt x="748625" y="347188"/>
                    </a:lnTo>
                    <a:cubicBezTo>
                      <a:pt x="759696" y="340913"/>
                      <a:pt x="763573" y="326845"/>
                      <a:pt x="757298" y="315774"/>
                    </a:cubicBezTo>
                    <a:cubicBezTo>
                      <a:pt x="755256" y="312158"/>
                      <a:pt x="752259" y="309161"/>
                      <a:pt x="748625" y="307101"/>
                    </a:cubicBezTo>
                    <a:lnTo>
                      <a:pt x="270197" y="30422"/>
                    </a:lnTo>
                    <a:cubicBezTo>
                      <a:pt x="255866" y="22067"/>
                      <a:pt x="239577" y="17684"/>
                      <a:pt x="222991" y="17684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>
                <a:off x="10374669" y="9127988"/>
                <a:ext cx="779098" cy="461270"/>
              </a:xfrm>
              <a:custGeom>
                <a:rect b="b" l="l" r="r" t="t"/>
                <a:pathLst>
                  <a:path extrusionOk="0" h="461270" w="779098">
                    <a:moveTo>
                      <a:pt x="555894" y="461269"/>
                    </a:moveTo>
                    <a:cubicBezTo>
                      <a:pt x="536161" y="461363"/>
                      <a:pt x="516758" y="456193"/>
                      <a:pt x="499696" y="446283"/>
                    </a:cubicBezTo>
                    <a:lnTo>
                      <a:pt x="20519" y="169604"/>
                    </a:lnTo>
                    <a:cubicBezTo>
                      <a:pt x="1017" y="158477"/>
                      <a:pt x="-5776" y="133656"/>
                      <a:pt x="5346" y="114156"/>
                    </a:cubicBezTo>
                    <a:cubicBezTo>
                      <a:pt x="8954" y="107824"/>
                      <a:pt x="14193" y="102598"/>
                      <a:pt x="20519" y="98983"/>
                    </a:cubicBezTo>
                    <a:lnTo>
                      <a:pt x="166820" y="15061"/>
                    </a:lnTo>
                    <a:cubicBezTo>
                      <a:pt x="201595" y="-5020"/>
                      <a:pt x="244440" y="-5020"/>
                      <a:pt x="279215" y="15061"/>
                    </a:cubicBezTo>
                    <a:lnTo>
                      <a:pt x="758580" y="291927"/>
                    </a:lnTo>
                    <a:cubicBezTo>
                      <a:pt x="778082" y="303055"/>
                      <a:pt x="784874" y="327875"/>
                      <a:pt x="773753" y="347376"/>
                    </a:cubicBezTo>
                    <a:cubicBezTo>
                      <a:pt x="770145" y="353707"/>
                      <a:pt x="764906" y="358933"/>
                      <a:pt x="758580" y="362549"/>
                    </a:cubicBezTo>
                    <a:lnTo>
                      <a:pt x="612091" y="446471"/>
                    </a:lnTo>
                    <a:cubicBezTo>
                      <a:pt x="594979" y="456249"/>
                      <a:pt x="575601" y="461344"/>
                      <a:pt x="555894" y="461269"/>
                    </a:cubicBezTo>
                    <a:close/>
                    <a:moveTo>
                      <a:pt x="223017" y="17871"/>
                    </a:moveTo>
                    <a:cubicBezTo>
                      <a:pt x="206394" y="17833"/>
                      <a:pt x="190052" y="22161"/>
                      <a:pt x="175624" y="30422"/>
                    </a:cubicBezTo>
                    <a:lnTo>
                      <a:pt x="29323" y="114156"/>
                    </a:lnTo>
                    <a:cubicBezTo>
                      <a:pt x="18202" y="120544"/>
                      <a:pt x="14369" y="134743"/>
                      <a:pt x="20763" y="145870"/>
                    </a:cubicBezTo>
                    <a:cubicBezTo>
                      <a:pt x="22810" y="149429"/>
                      <a:pt x="25764" y="152389"/>
                      <a:pt x="29323" y="154431"/>
                    </a:cubicBezTo>
                    <a:lnTo>
                      <a:pt x="508688" y="431110"/>
                    </a:lnTo>
                    <a:cubicBezTo>
                      <a:pt x="537667" y="447838"/>
                      <a:pt x="573371" y="447838"/>
                      <a:pt x="602350" y="431110"/>
                    </a:cubicBezTo>
                    <a:lnTo>
                      <a:pt x="748839" y="347188"/>
                    </a:lnTo>
                    <a:cubicBezTo>
                      <a:pt x="759908" y="340913"/>
                      <a:pt x="763795" y="326845"/>
                      <a:pt x="757519" y="315774"/>
                    </a:cubicBezTo>
                    <a:cubicBezTo>
                      <a:pt x="755464" y="312158"/>
                      <a:pt x="752463" y="309161"/>
                      <a:pt x="748839" y="307101"/>
                    </a:cubicBezTo>
                    <a:lnTo>
                      <a:pt x="270223" y="30422"/>
                    </a:lnTo>
                    <a:cubicBezTo>
                      <a:pt x="255874" y="22142"/>
                      <a:pt x="239586" y="17815"/>
                      <a:pt x="223017" y="1787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>
                <a:off x="13893402" y="12002865"/>
                <a:ext cx="778870" cy="461269"/>
              </a:xfrm>
              <a:custGeom>
                <a:rect b="b" l="l" r="r" t="t"/>
                <a:pathLst>
                  <a:path extrusionOk="0" h="461269" w="778870">
                    <a:moveTo>
                      <a:pt x="222997" y="461269"/>
                    </a:moveTo>
                    <a:cubicBezTo>
                      <a:pt x="203272" y="461288"/>
                      <a:pt x="183884" y="456118"/>
                      <a:pt x="166800" y="446283"/>
                    </a:cubicBezTo>
                    <a:lnTo>
                      <a:pt x="20499" y="362549"/>
                    </a:lnTo>
                    <a:cubicBezTo>
                      <a:pt x="942" y="351309"/>
                      <a:pt x="-5801" y="326339"/>
                      <a:pt x="5438" y="306801"/>
                    </a:cubicBezTo>
                    <a:cubicBezTo>
                      <a:pt x="9053" y="300526"/>
                      <a:pt x="14242" y="295337"/>
                      <a:pt x="20499" y="291740"/>
                    </a:cubicBezTo>
                    <a:lnTo>
                      <a:pt x="499677" y="15061"/>
                    </a:lnTo>
                    <a:cubicBezTo>
                      <a:pt x="534444" y="-5020"/>
                      <a:pt x="577304" y="-5020"/>
                      <a:pt x="612072" y="15061"/>
                    </a:cubicBezTo>
                    <a:lnTo>
                      <a:pt x="758372" y="98795"/>
                    </a:lnTo>
                    <a:cubicBezTo>
                      <a:pt x="777929" y="110035"/>
                      <a:pt x="784673" y="135005"/>
                      <a:pt x="773433" y="154543"/>
                    </a:cubicBezTo>
                    <a:cubicBezTo>
                      <a:pt x="769818" y="160819"/>
                      <a:pt x="764629" y="166008"/>
                      <a:pt x="758372" y="169604"/>
                    </a:cubicBezTo>
                    <a:lnTo>
                      <a:pt x="279195" y="446283"/>
                    </a:lnTo>
                    <a:cubicBezTo>
                      <a:pt x="262111" y="456118"/>
                      <a:pt x="242723" y="461288"/>
                      <a:pt x="222997" y="461269"/>
                    </a:cubicBezTo>
                    <a:close/>
                    <a:moveTo>
                      <a:pt x="508668" y="30422"/>
                    </a:moveTo>
                    <a:lnTo>
                      <a:pt x="29491" y="307288"/>
                    </a:lnTo>
                    <a:cubicBezTo>
                      <a:pt x="18420" y="313564"/>
                      <a:pt x="14542" y="327631"/>
                      <a:pt x="20817" y="338702"/>
                    </a:cubicBezTo>
                    <a:cubicBezTo>
                      <a:pt x="22859" y="342318"/>
                      <a:pt x="25857" y="345315"/>
                      <a:pt x="29491" y="347376"/>
                    </a:cubicBezTo>
                    <a:lnTo>
                      <a:pt x="175791" y="431110"/>
                    </a:lnTo>
                    <a:cubicBezTo>
                      <a:pt x="205070" y="447969"/>
                      <a:pt x="241112" y="447969"/>
                      <a:pt x="270390" y="431110"/>
                    </a:cubicBezTo>
                    <a:lnTo>
                      <a:pt x="749568" y="154431"/>
                    </a:lnTo>
                    <a:cubicBezTo>
                      <a:pt x="760639" y="148155"/>
                      <a:pt x="764517" y="134087"/>
                      <a:pt x="758241" y="123016"/>
                    </a:cubicBezTo>
                    <a:cubicBezTo>
                      <a:pt x="756199" y="119401"/>
                      <a:pt x="753202" y="116404"/>
                      <a:pt x="749568" y="114343"/>
                    </a:cubicBezTo>
                    <a:lnTo>
                      <a:pt x="603267" y="30422"/>
                    </a:lnTo>
                    <a:cubicBezTo>
                      <a:pt x="573932" y="13750"/>
                      <a:pt x="538003" y="13750"/>
                      <a:pt x="508668" y="304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17"/>
            <p:cNvSpPr/>
            <p:nvPr/>
          </p:nvSpPr>
          <p:spPr>
            <a:xfrm>
              <a:off x="14249881" y="12224658"/>
              <a:ext cx="779245" cy="461269"/>
            </a:xfrm>
            <a:custGeom>
              <a:rect b="b" l="l" r="r" t="t"/>
              <a:pathLst>
                <a:path extrusionOk="0" h="461269" w="779245">
                  <a:moveTo>
                    <a:pt x="222997" y="461269"/>
                  </a:moveTo>
                  <a:cubicBezTo>
                    <a:pt x="203272" y="461288"/>
                    <a:pt x="183884" y="456118"/>
                    <a:pt x="166800" y="446283"/>
                  </a:cubicBezTo>
                  <a:lnTo>
                    <a:pt x="20499" y="362549"/>
                  </a:lnTo>
                  <a:cubicBezTo>
                    <a:pt x="942" y="351309"/>
                    <a:pt x="-5801" y="326339"/>
                    <a:pt x="5438" y="306801"/>
                  </a:cubicBezTo>
                  <a:cubicBezTo>
                    <a:pt x="9053" y="300525"/>
                    <a:pt x="14242" y="295336"/>
                    <a:pt x="20499" y="291740"/>
                  </a:cubicBezTo>
                  <a:lnTo>
                    <a:pt x="499863" y="15061"/>
                  </a:lnTo>
                  <a:cubicBezTo>
                    <a:pt x="534631" y="-5020"/>
                    <a:pt x="577491" y="-5020"/>
                    <a:pt x="612258" y="15061"/>
                  </a:cubicBezTo>
                  <a:lnTo>
                    <a:pt x="758747" y="98796"/>
                  </a:lnTo>
                  <a:cubicBezTo>
                    <a:pt x="778304" y="110035"/>
                    <a:pt x="785047" y="135005"/>
                    <a:pt x="773808" y="154543"/>
                  </a:cubicBezTo>
                  <a:cubicBezTo>
                    <a:pt x="770192" y="160818"/>
                    <a:pt x="765004" y="166007"/>
                    <a:pt x="758747" y="169604"/>
                  </a:cubicBezTo>
                  <a:lnTo>
                    <a:pt x="279382" y="446283"/>
                  </a:lnTo>
                  <a:cubicBezTo>
                    <a:pt x="262242" y="456155"/>
                    <a:pt x="242779" y="461326"/>
                    <a:pt x="222997" y="461269"/>
                  </a:cubicBezTo>
                  <a:close/>
                  <a:moveTo>
                    <a:pt x="555874" y="17683"/>
                  </a:moveTo>
                  <a:cubicBezTo>
                    <a:pt x="539296" y="17683"/>
                    <a:pt x="522998" y="22067"/>
                    <a:pt x="508668" y="30421"/>
                  </a:cubicBezTo>
                  <a:lnTo>
                    <a:pt x="29303" y="307101"/>
                  </a:lnTo>
                  <a:cubicBezTo>
                    <a:pt x="18232" y="313376"/>
                    <a:pt x="14354" y="327444"/>
                    <a:pt x="20630" y="338515"/>
                  </a:cubicBezTo>
                  <a:cubicBezTo>
                    <a:pt x="22672" y="342131"/>
                    <a:pt x="25669" y="345128"/>
                    <a:pt x="29303" y="347188"/>
                  </a:cubicBezTo>
                  <a:lnTo>
                    <a:pt x="175604" y="431110"/>
                  </a:lnTo>
                  <a:cubicBezTo>
                    <a:pt x="204939" y="447782"/>
                    <a:pt x="240868" y="447782"/>
                    <a:pt x="270203" y="431110"/>
                  </a:cubicBezTo>
                  <a:lnTo>
                    <a:pt x="749568" y="154244"/>
                  </a:lnTo>
                  <a:cubicBezTo>
                    <a:pt x="760639" y="147762"/>
                    <a:pt x="764348" y="133525"/>
                    <a:pt x="757866" y="122455"/>
                  </a:cubicBezTo>
                  <a:cubicBezTo>
                    <a:pt x="755862" y="119026"/>
                    <a:pt x="752996" y="116160"/>
                    <a:pt x="749568" y="114156"/>
                  </a:cubicBezTo>
                  <a:lnTo>
                    <a:pt x="603080" y="30421"/>
                  </a:lnTo>
                  <a:cubicBezTo>
                    <a:pt x="588749" y="22067"/>
                    <a:pt x="572452" y="17683"/>
                    <a:pt x="555874" y="1768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logo&#10;&#10;Description générée automatiquement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67838" y="288996"/>
            <a:ext cx="1414501" cy="3338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pos="3456">
          <p15:clr>
            <a:srgbClr val="F26B43"/>
          </p15:clr>
        </p15:guide>
        <p15:guide id="3" pos="5760">
          <p15:clr>
            <a:srgbClr val="F26B43"/>
          </p15:clr>
        </p15:guide>
        <p15:guide id="4" pos="3168">
          <p15:clr>
            <a:srgbClr val="F26B43"/>
          </p15:clr>
        </p15:guide>
        <p15:guide id="5" pos="3744">
          <p15:clr>
            <a:srgbClr val="F26B43"/>
          </p15:clr>
        </p15:guide>
        <p15:guide id="6" pos="4032">
          <p15:clr>
            <a:srgbClr val="F26B43"/>
          </p15:clr>
        </p15:guide>
        <p15:guide id="7" orient="horz" pos="1620">
          <p15:clr>
            <a:srgbClr val="F26B43"/>
          </p15:clr>
        </p15:guide>
        <p15:guide id="8" pos="4320">
          <p15:clr>
            <a:srgbClr val="F26B43"/>
          </p15:clr>
        </p15:guide>
        <p15:guide id="9" orient="horz" pos="3240">
          <p15:clr>
            <a:srgbClr val="F26B43"/>
          </p15:clr>
        </p15:guide>
        <p15:guide id="10" pos="4608">
          <p15:clr>
            <a:srgbClr val="F26B43"/>
          </p15:clr>
        </p15:guide>
        <p15:guide id="11" pos="4896">
          <p15:clr>
            <a:srgbClr val="F26B43"/>
          </p15:clr>
        </p15:guide>
        <p15:guide id="12" pos="5184">
          <p15:clr>
            <a:srgbClr val="F26B43"/>
          </p15:clr>
        </p15:guide>
        <p15:guide id="13" pos="5472">
          <p15:clr>
            <a:srgbClr val="F26B43"/>
          </p15:clr>
        </p15:guide>
        <p15:guide id="14" pos="2592">
          <p15:clr>
            <a:srgbClr val="F26B43"/>
          </p15:clr>
        </p15:guide>
        <p15:guide id="15" pos="2304">
          <p15:clr>
            <a:srgbClr val="F26B43"/>
          </p15:clr>
        </p15:guide>
        <p15:guide id="16" pos="2016">
          <p15:clr>
            <a:srgbClr val="F26B43"/>
          </p15:clr>
        </p15:guide>
        <p15:guide id="17" pos="1728">
          <p15:clr>
            <a:srgbClr val="F26B43"/>
          </p15:clr>
        </p15:guide>
        <p15:guide id="18" pos="1440">
          <p15:clr>
            <a:srgbClr val="F26B43"/>
          </p15:clr>
        </p15:guide>
        <p15:guide id="19" pos="1151">
          <p15:clr>
            <a:srgbClr val="F26B43"/>
          </p15:clr>
        </p15:guide>
        <p15:guide id="20" pos="863">
          <p15:clr>
            <a:srgbClr val="F26B43"/>
          </p15:clr>
        </p15:guide>
        <p15:guide id="21" pos="575">
          <p15:clr>
            <a:srgbClr val="F26B43"/>
          </p15:clr>
        </p15:guide>
        <p15:guide id="22" pos="287">
          <p15:clr>
            <a:srgbClr val="F26B43"/>
          </p15:clr>
        </p15:guide>
        <p15:guide id="23">
          <p15:clr>
            <a:srgbClr val="F26B43"/>
          </p15:clr>
        </p15:guide>
        <p15:guide id="24" pos="3024">
          <p15:clr>
            <a:srgbClr val="F26B43"/>
          </p15:clr>
        </p15:guide>
        <p15:guide id="25" pos="3312">
          <p15:clr>
            <a:srgbClr val="F26B43"/>
          </p15:clr>
        </p15:guide>
        <p15:guide id="26" pos="3600">
          <p15:clr>
            <a:srgbClr val="F26B43"/>
          </p15:clr>
        </p15:guide>
        <p15:guide id="27" pos="3888">
          <p15:clr>
            <a:srgbClr val="F26B43"/>
          </p15:clr>
        </p15:guide>
        <p15:guide id="28" pos="4176">
          <p15:clr>
            <a:srgbClr val="F26B43"/>
          </p15:clr>
        </p15:guide>
        <p15:guide id="29" pos="4464">
          <p15:clr>
            <a:srgbClr val="F26B43"/>
          </p15:clr>
        </p15:guide>
        <p15:guide id="30" orient="horz" pos="1764">
          <p15:clr>
            <a:srgbClr val="F26B43"/>
          </p15:clr>
        </p15:guide>
        <p15:guide id="31" pos="5616">
          <p15:clr>
            <a:srgbClr val="F26B43"/>
          </p15:clr>
        </p15:guide>
        <p15:guide id="32" orient="horz" pos="2196">
          <p15:clr>
            <a:srgbClr val="F26B43"/>
          </p15:clr>
        </p15:guide>
        <p15:guide id="33" orient="horz" pos="2484">
          <p15:clr>
            <a:srgbClr val="F26B43"/>
          </p15:clr>
        </p15:guide>
        <p15:guide id="34" orient="horz" pos="2772">
          <p15:clr>
            <a:srgbClr val="F26B43"/>
          </p15:clr>
        </p15:guide>
        <p15:guide id="35" orient="horz" pos="3060">
          <p15:clr>
            <a:srgbClr val="F26B43"/>
          </p15:clr>
        </p15:guide>
        <p15:guide id="36" orient="horz" pos="1908">
          <p15:clr>
            <a:srgbClr val="F26B43"/>
          </p15:clr>
        </p15:guide>
        <p15:guide id="37" orient="horz" pos="2052">
          <p15:clr>
            <a:srgbClr val="F26B43"/>
          </p15:clr>
        </p15:guide>
        <p15:guide id="38" orient="horz" pos="2340">
          <p15:clr>
            <a:srgbClr val="F26B43"/>
          </p15:clr>
        </p15:guide>
        <p15:guide id="39" orient="horz" pos="2628">
          <p15:clr>
            <a:srgbClr val="F26B43"/>
          </p15:clr>
        </p15:guide>
        <p15:guide id="40" orient="horz" pos="2916">
          <p15:clr>
            <a:srgbClr val="F26B43"/>
          </p15:clr>
        </p15:guide>
        <p15:guide id="41" pos="2736">
          <p15:clr>
            <a:srgbClr val="F26B43"/>
          </p15:clr>
        </p15:guide>
        <p15:guide id="42" pos="2448">
          <p15:clr>
            <a:srgbClr val="F26B43"/>
          </p15:clr>
        </p15:guide>
        <p15:guide id="43" pos="2160">
          <p15:clr>
            <a:srgbClr val="F26B43"/>
          </p15:clr>
        </p15:guide>
        <p15:guide id="44" pos="1872">
          <p15:clr>
            <a:srgbClr val="F26B43"/>
          </p15:clr>
        </p15:guide>
        <p15:guide id="45" pos="1584">
          <p15:clr>
            <a:srgbClr val="F26B43"/>
          </p15:clr>
        </p15:guide>
        <p15:guide id="46" pos="1295">
          <p15:clr>
            <a:srgbClr val="F26B43"/>
          </p15:clr>
        </p15:guide>
        <p15:guide id="47" pos="1007">
          <p15:clr>
            <a:srgbClr val="F26B43"/>
          </p15:clr>
        </p15:guide>
        <p15:guide id="48" pos="719">
          <p15:clr>
            <a:srgbClr val="F26B43"/>
          </p15:clr>
        </p15:guide>
        <p15:guide id="49" pos="431">
          <p15:clr>
            <a:srgbClr val="F26B43"/>
          </p15:clr>
        </p15:guide>
        <p15:guide id="50" pos="143">
          <p15:clr>
            <a:srgbClr val="F26B43"/>
          </p15:clr>
        </p15:guide>
        <p15:guide id="51" orient="horz" pos="1332">
          <p15:clr>
            <a:srgbClr val="F26B43"/>
          </p15:clr>
        </p15:guide>
        <p15:guide id="52" orient="horz" pos="1044">
          <p15:clr>
            <a:srgbClr val="F26B43"/>
          </p15:clr>
        </p15:guide>
        <p15:guide id="53" orient="horz" pos="756">
          <p15:clr>
            <a:srgbClr val="F26B43"/>
          </p15:clr>
        </p15:guide>
        <p15:guide id="54" orient="horz" pos="468">
          <p15:clr>
            <a:srgbClr val="F26B43"/>
          </p15:clr>
        </p15:guide>
        <p15:guide id="55" orient="horz" pos="180">
          <p15:clr>
            <a:srgbClr val="F26B43"/>
          </p15:clr>
        </p15:guide>
        <p15:guide id="56" orient="horz" pos="1188">
          <p15:clr>
            <a:srgbClr val="F26B43"/>
          </p15:clr>
        </p15:guide>
        <p15:guide id="57" orient="horz" pos="1476">
          <p15:clr>
            <a:srgbClr val="F26B43"/>
          </p15:clr>
        </p15:guide>
        <p15:guide id="58" orient="horz" pos="900">
          <p15:clr>
            <a:srgbClr val="F26B43"/>
          </p15:clr>
        </p15:guide>
        <p15:guide id="59" orient="horz" pos="612">
          <p15:clr>
            <a:srgbClr val="F26B43"/>
          </p15:clr>
        </p15:guide>
        <p15:guide id="60" orient="horz" pos="324">
          <p15:clr>
            <a:srgbClr val="F26B43"/>
          </p15:clr>
        </p15:guide>
        <p15:guide id="61" pos="5040">
          <p15:clr>
            <a:srgbClr val="F26B43"/>
          </p15:clr>
        </p15:guide>
        <p15:guide id="62" pos="4752">
          <p15:clr>
            <a:srgbClr val="F26B43"/>
          </p15:clr>
        </p15:guide>
        <p15:guide id="63" pos="53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260100" y="1860600"/>
            <a:ext cx="4311900" cy="507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1C4587"/>
                </a:solidFill>
              </a:rPr>
              <a:t>AWS Services Overview</a:t>
            </a:r>
            <a:endParaRPr b="1" sz="2100">
              <a:solidFill>
                <a:srgbClr val="1C4587"/>
              </a:solidFill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25" y="2253925"/>
            <a:ext cx="3432651" cy="17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3070875" y="461675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IAM Policies inheritance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0" y="1078938"/>
            <a:ext cx="8415190" cy="37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2689875" y="5378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Multi Factor Authentication - MFA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920375" y="1173300"/>
            <a:ext cx="7285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Users have access to your account and can possibly change configurations or delete resources in your AWS account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You want to protect your Root Accounts and IAM users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</a:t>
            </a:r>
            <a:r>
              <a:rPr b="1" lang="fr">
                <a:solidFill>
                  <a:srgbClr val="2A4194"/>
                </a:solidFill>
              </a:rPr>
              <a:t>MFA</a:t>
            </a:r>
            <a:r>
              <a:rPr lang="fr">
                <a:solidFill>
                  <a:srgbClr val="2A4194"/>
                </a:solidFill>
              </a:rPr>
              <a:t> = password you know + security device you own 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2A4194"/>
                </a:solidFill>
              </a:rPr>
              <a:t> Main benefit of MFA</a:t>
            </a:r>
            <a:r>
              <a:rPr lang="fr">
                <a:solidFill>
                  <a:srgbClr val="2A4194"/>
                </a:solidFill>
              </a:rPr>
              <a:t>: If a password is stolen or hacked, the account is not compromised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00" y="2798988"/>
            <a:ext cx="5587276" cy="9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/>
        </p:nvSpPr>
        <p:spPr>
          <a:xfrm>
            <a:off x="2766075" y="6140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MFA devices options in AWS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88" y="1931874"/>
            <a:ext cx="7520074" cy="28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1074475" y="135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Virtual MFA device</a:t>
            </a:r>
            <a:endParaRPr b="1">
              <a:solidFill>
                <a:srgbClr val="E73937"/>
              </a:solidFill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572000" y="1353025"/>
            <a:ext cx="38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Universal 2nd Factor (U2F) Security Key </a:t>
            </a:r>
            <a:endParaRPr b="1">
              <a:solidFill>
                <a:srgbClr val="E7393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2766075" y="4616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How can users access AWS ?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913400" y="1307250"/>
            <a:ext cx="8103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To access AWS, you have three options:</a:t>
            </a:r>
            <a:endParaRPr b="1"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 u="sng">
                <a:solidFill>
                  <a:srgbClr val="2A4194"/>
                </a:solidFill>
              </a:rPr>
              <a:t>AWS Management Console</a:t>
            </a:r>
            <a:r>
              <a:rPr lang="fr">
                <a:solidFill>
                  <a:srgbClr val="2A4194"/>
                </a:solidFill>
              </a:rPr>
              <a:t> (protected by password + MFA)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 u="sng">
                <a:solidFill>
                  <a:srgbClr val="2A4194"/>
                </a:solidFill>
              </a:rPr>
              <a:t>AWS Command Line Interface (CLI)</a:t>
            </a:r>
            <a:r>
              <a:rPr lang="fr">
                <a:solidFill>
                  <a:srgbClr val="2A4194"/>
                </a:solidFill>
              </a:rPr>
              <a:t>: protected by access keys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 u="sng">
                <a:solidFill>
                  <a:srgbClr val="2A4194"/>
                </a:solidFill>
              </a:rPr>
              <a:t>AWS Software Developer Kit (SDK) </a:t>
            </a:r>
            <a:r>
              <a:rPr lang="fr">
                <a:solidFill>
                  <a:srgbClr val="2A4194"/>
                </a:solidFill>
              </a:rPr>
              <a:t>- for code: protected by access keys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Access Keys are generated through the AWS Console</a:t>
            </a:r>
            <a:endParaRPr b="1"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Access Key ID ~= username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Secret Access Key ~= password</a:t>
            </a:r>
            <a:endParaRPr u="sng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2766075" y="4616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Example (Fake) Access Keys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" y="1265375"/>
            <a:ext cx="8839197" cy="215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814175" y="3625425"/>
            <a:ext cx="7316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</a:t>
            </a:r>
            <a:r>
              <a:rPr b="1" lang="fr">
                <a:solidFill>
                  <a:srgbClr val="2A4194"/>
                </a:solidFill>
              </a:rPr>
              <a:t>Access key ID</a:t>
            </a:r>
            <a:r>
              <a:rPr lang="fr">
                <a:solidFill>
                  <a:srgbClr val="2A4194"/>
                </a:solidFill>
              </a:rPr>
              <a:t>: AKIASK4E37PV4983d6C 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</a:t>
            </a:r>
            <a:r>
              <a:rPr b="1" lang="fr">
                <a:solidFill>
                  <a:srgbClr val="2A4194"/>
                </a:solidFill>
              </a:rPr>
              <a:t>Secret Access Key</a:t>
            </a:r>
            <a:r>
              <a:rPr lang="fr">
                <a:solidFill>
                  <a:srgbClr val="2A4194"/>
                </a:solidFill>
              </a:rPr>
              <a:t>: AZPN3zojWozWCndIjhB0Unh8239a1bzbzO5fqqkZq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 u="sng">
                <a:solidFill>
                  <a:srgbClr val="2A4194"/>
                </a:solidFill>
              </a:rPr>
              <a:t> Remember: don’t share your access keys</a:t>
            </a:r>
            <a:endParaRPr u="sng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3375675" y="3854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AWS Organizations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00" y="971550"/>
            <a:ext cx="7079110" cy="39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3375675" y="3854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AWS Organizations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584300" y="971550"/>
            <a:ext cx="810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Global service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Allows to manage multiple AWS accounts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The main account is the management account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Other accounts are member accounts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Member accounts can only be part of one organization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Consolidated Billing across all accounts - single payment method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Pricing benefits from aggregated usage (volume discount for EC2, S3…)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Shared reserved instances and Savings Plans discounts across accounts</a:t>
            </a:r>
            <a:endParaRPr>
              <a:solidFill>
                <a:srgbClr val="2A4194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API is available to automate AWS account creation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150" y="385471"/>
            <a:ext cx="892600" cy="8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1961200" y="568175"/>
            <a:ext cx="613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Service Control Policies (SCP) Hierarchy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5" y="1200150"/>
            <a:ext cx="6435849" cy="3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6280425" y="1108813"/>
            <a:ext cx="2699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73937"/>
                </a:solidFill>
              </a:rPr>
              <a:t>• Management Account • </a:t>
            </a:r>
            <a:endParaRPr sz="1100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Can do anything • (no SCP apply)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73937"/>
                </a:solidFill>
              </a:rPr>
              <a:t> • Account A • </a:t>
            </a:r>
            <a:endParaRPr sz="1100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Can do anything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• EXCEPT access Redshift (explicit Deny from OU)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73937"/>
                </a:solidFill>
              </a:rPr>
              <a:t>• Account B • </a:t>
            </a:r>
            <a:endParaRPr sz="1100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Can do anything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• EXCEPT access Redshift (explicit Deny from Prod OU)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• EXCEPT access Lambda (explicit Deny from HR OU)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73937"/>
                </a:solidFill>
              </a:rPr>
              <a:t>• Account C • </a:t>
            </a:r>
            <a:endParaRPr sz="1100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Can do anything </a:t>
            </a:r>
            <a:endParaRPr sz="11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2A4194"/>
                </a:solidFill>
              </a:rPr>
              <a:t>• EXCEPT access Redshift (explicit Deny from Prod OU)</a:t>
            </a:r>
            <a:endParaRPr sz="1100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2766075" y="3854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IAM Guidelines &amp; Best Practices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812950" y="971550"/>
            <a:ext cx="810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Don’t use the </a:t>
            </a:r>
            <a:r>
              <a:rPr b="1" lang="fr">
                <a:solidFill>
                  <a:srgbClr val="2A4194"/>
                </a:solidFill>
              </a:rPr>
              <a:t>root</a:t>
            </a:r>
            <a:r>
              <a:rPr lang="fr">
                <a:solidFill>
                  <a:srgbClr val="2A4194"/>
                </a:solidFill>
              </a:rPr>
              <a:t> account except for AWS account setup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One physical user = One AWS user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Assign users to groups</a:t>
            </a:r>
            <a:r>
              <a:rPr lang="fr">
                <a:solidFill>
                  <a:srgbClr val="2A4194"/>
                </a:solidFill>
              </a:rPr>
              <a:t> and assign permissions to groups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Create a </a:t>
            </a:r>
            <a:r>
              <a:rPr b="1" lang="fr">
                <a:solidFill>
                  <a:srgbClr val="2A4194"/>
                </a:solidFill>
              </a:rPr>
              <a:t>strong password policy</a:t>
            </a:r>
            <a:endParaRPr b="1"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Use and enforce the use of </a:t>
            </a:r>
            <a:r>
              <a:rPr b="1" lang="fr">
                <a:solidFill>
                  <a:srgbClr val="2A4194"/>
                </a:solidFill>
              </a:rPr>
              <a:t>Multi Factor Authentication</a:t>
            </a:r>
            <a:r>
              <a:rPr lang="fr">
                <a:solidFill>
                  <a:srgbClr val="2A4194"/>
                </a:solidFill>
              </a:rPr>
              <a:t> (MFA)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Create and use </a:t>
            </a:r>
            <a:r>
              <a:rPr b="1" lang="fr">
                <a:solidFill>
                  <a:srgbClr val="2A4194"/>
                </a:solidFill>
              </a:rPr>
              <a:t>Roles</a:t>
            </a:r>
            <a:r>
              <a:rPr lang="fr">
                <a:solidFill>
                  <a:srgbClr val="2A4194"/>
                </a:solidFill>
              </a:rPr>
              <a:t> for giving permissions to AWS services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Use Access Keys for Programmatic Access (CLI / SDK)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Never create Access Key and Access Secret Key for the </a:t>
            </a:r>
            <a:r>
              <a:rPr b="1" lang="fr">
                <a:solidFill>
                  <a:srgbClr val="2A4194"/>
                </a:solidFill>
              </a:rPr>
              <a:t>root user.</a:t>
            </a:r>
            <a:endParaRPr b="1"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 u="sng">
                <a:solidFill>
                  <a:srgbClr val="2A4194"/>
                </a:solidFill>
              </a:rPr>
              <a:t>Never share IAM users &amp; Access Keys</a:t>
            </a:r>
            <a:endParaRPr u="sng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2766075" y="461675"/>
            <a:ext cx="44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IAM Section – Summary 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1041725" y="1335750"/>
            <a:ext cx="7188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Users</a:t>
            </a:r>
            <a:r>
              <a:rPr lang="fr">
                <a:solidFill>
                  <a:srgbClr val="2A4194"/>
                </a:solidFill>
              </a:rPr>
              <a:t>: mapped to a physical user, has a password for AWS Console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Groups</a:t>
            </a:r>
            <a:r>
              <a:rPr lang="fr">
                <a:solidFill>
                  <a:srgbClr val="2A4194"/>
                </a:solidFill>
              </a:rPr>
              <a:t>: contains users only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Policies</a:t>
            </a:r>
            <a:r>
              <a:rPr lang="fr">
                <a:solidFill>
                  <a:srgbClr val="2A4194"/>
                </a:solidFill>
              </a:rPr>
              <a:t>: JSON document that outlines permissions for users or groups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Roles</a:t>
            </a:r>
            <a:r>
              <a:rPr lang="fr">
                <a:solidFill>
                  <a:srgbClr val="2A4194"/>
                </a:solidFill>
              </a:rPr>
              <a:t>: for EC2 instances or AWS services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Security</a:t>
            </a:r>
            <a:r>
              <a:rPr lang="fr">
                <a:solidFill>
                  <a:srgbClr val="2A4194"/>
                </a:solidFill>
              </a:rPr>
              <a:t>: MFA + Password Policy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Access Keys</a:t>
            </a:r>
            <a:r>
              <a:rPr lang="fr">
                <a:solidFill>
                  <a:srgbClr val="2A4194"/>
                </a:solidFill>
              </a:rPr>
              <a:t>: access AWS using the CLI or SDK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Audit</a:t>
            </a:r>
            <a:r>
              <a:rPr lang="fr">
                <a:solidFill>
                  <a:srgbClr val="2A4194"/>
                </a:solidFill>
              </a:rPr>
              <a:t>: IAM Credential Reports &amp; IAM Access Advisor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4194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500" y="338725"/>
            <a:ext cx="736925" cy="7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1872000" y="579738"/>
            <a:ext cx="498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Overview _ what we will cover ?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450" y="397279"/>
            <a:ext cx="556500" cy="6311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601275" y="1312500"/>
            <a:ext cx="21693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User Management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6347525" y="1312500"/>
            <a:ext cx="21693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Storage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3428525" y="1312500"/>
            <a:ext cx="21693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Compute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2231800" y="3248900"/>
            <a:ext cx="21693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Databases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5059050" y="3248900"/>
            <a:ext cx="21693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</a:rPr>
              <a:t>Networking</a:t>
            </a: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17" y="1918317"/>
            <a:ext cx="2467017" cy="11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975" y="3923850"/>
            <a:ext cx="1300076" cy="8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650" y="3854692"/>
            <a:ext cx="819600" cy="7426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336900" y="4476750"/>
            <a:ext cx="14019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DynamoDB</a:t>
            </a:r>
            <a:endParaRPr sz="11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924" y="3813805"/>
            <a:ext cx="1953925" cy="104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753" y="2015728"/>
            <a:ext cx="654850" cy="6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0800" y="2015725"/>
            <a:ext cx="654850" cy="6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8700" y="2006125"/>
            <a:ext cx="654850" cy="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399975" y="2703700"/>
            <a:ext cx="556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EFS</a:t>
            </a:r>
            <a:endParaRPr sz="1100"/>
          </a:p>
        </p:txBody>
      </p:sp>
      <p:sp>
        <p:nvSpPr>
          <p:cNvPr id="100" name="Google Shape;100;p19"/>
          <p:cNvSpPr txBox="1"/>
          <p:nvPr/>
        </p:nvSpPr>
        <p:spPr>
          <a:xfrm>
            <a:off x="7951775" y="2703688"/>
            <a:ext cx="556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EBS</a:t>
            </a:r>
            <a:endParaRPr sz="1100"/>
          </a:p>
        </p:txBody>
      </p:sp>
      <p:sp>
        <p:nvSpPr>
          <p:cNvPr id="101" name="Google Shape;101;p19"/>
          <p:cNvSpPr txBox="1"/>
          <p:nvPr/>
        </p:nvSpPr>
        <p:spPr>
          <a:xfrm>
            <a:off x="7252075" y="2703688"/>
            <a:ext cx="556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S3</a:t>
            </a:r>
            <a:endParaRPr sz="11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0925" y="19496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732975" y="2703700"/>
            <a:ext cx="556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EC2</a:t>
            </a:r>
            <a:endParaRPr sz="11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23575" y="1620036"/>
            <a:ext cx="1401900" cy="140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826938" y="2703700"/>
            <a:ext cx="556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AMI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498450" y="797550"/>
            <a:ext cx="448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2A4194"/>
                </a:solidFill>
              </a:rPr>
              <a:t>AWS Compute services</a:t>
            </a:r>
            <a:endParaRPr b="1" sz="2900">
              <a:solidFill>
                <a:srgbClr val="2A4194"/>
              </a:solidFill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758799" y="4345050"/>
            <a:ext cx="3569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73937"/>
                </a:solidFill>
              </a:rPr>
              <a:t>Amazon </a:t>
            </a:r>
            <a:r>
              <a:rPr b="1" lang="fr" sz="1800">
                <a:solidFill>
                  <a:srgbClr val="E73937"/>
                </a:solidFill>
              </a:rPr>
              <a:t>elastic</a:t>
            </a:r>
            <a:r>
              <a:rPr b="1" lang="fr" sz="1800">
                <a:solidFill>
                  <a:srgbClr val="E73937"/>
                </a:solidFill>
              </a:rPr>
              <a:t> compute cloud </a:t>
            </a:r>
            <a:endParaRPr b="1" sz="1800">
              <a:solidFill>
                <a:srgbClr val="E73937"/>
              </a:solidFill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89" y="1333275"/>
            <a:ext cx="4292726" cy="293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/>
        </p:nvSpPr>
        <p:spPr>
          <a:xfrm>
            <a:off x="2285250" y="546975"/>
            <a:ext cx="4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Elastic Compute Cloud (EC2)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725" y="371625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709825" y="1200150"/>
            <a:ext cx="63519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lang="fr">
                <a:solidFill>
                  <a:srgbClr val="2A4194"/>
                </a:solidFill>
              </a:rPr>
              <a:t>EC2 = Elastic Compute Cloud = Infrastructure as a Service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lang="fr">
                <a:solidFill>
                  <a:srgbClr val="2A4194"/>
                </a:solidFill>
              </a:rPr>
              <a:t>EC2 is an virtual machine where you can deploy the web applications.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lang="fr">
                <a:solidFill>
                  <a:srgbClr val="2A4194"/>
                </a:solidFill>
              </a:rPr>
              <a:t>Knowing EC2 is fundamental to understand how the Cloud works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lang="fr">
                <a:solidFill>
                  <a:srgbClr val="2A4194"/>
                </a:solidFill>
              </a:rPr>
              <a:t>It mainly consists in the capability of :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Renting virtual machines</a:t>
            </a:r>
            <a:r>
              <a:rPr lang="fr">
                <a:solidFill>
                  <a:srgbClr val="2A4194"/>
                </a:solidFill>
              </a:rPr>
              <a:t> (EC2) with different configurations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Web Hosting:</a:t>
            </a:r>
            <a:r>
              <a:rPr lang="fr">
                <a:solidFill>
                  <a:srgbClr val="2A4194"/>
                </a:solidFill>
              </a:rPr>
              <a:t> Hosting websites and web applications.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Data Processing:</a:t>
            </a:r>
            <a:r>
              <a:rPr lang="fr">
                <a:solidFill>
                  <a:srgbClr val="2A4194"/>
                </a:solidFill>
              </a:rPr>
              <a:t> Running large scale data processing jobs.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Backup and Storage: </a:t>
            </a:r>
            <a:r>
              <a:rPr lang="fr">
                <a:solidFill>
                  <a:srgbClr val="2A4194"/>
                </a:solidFill>
              </a:rPr>
              <a:t>Using EC2 in combination with other AWS 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services for data backup and storage.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b="1" lang="fr">
                <a:solidFill>
                  <a:srgbClr val="2A4194"/>
                </a:solidFill>
              </a:rPr>
              <a:t>Scalability: </a:t>
            </a:r>
            <a:r>
              <a:rPr lang="fr">
                <a:solidFill>
                  <a:srgbClr val="2A4194"/>
                </a:solidFill>
              </a:rPr>
              <a:t>Easily scale up or down based on demand.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❖"/>
            </a:pPr>
            <a:r>
              <a:rPr b="1" lang="fr">
                <a:solidFill>
                  <a:srgbClr val="2A4194"/>
                </a:solidFill>
              </a:rPr>
              <a:t>Cost-Effective: </a:t>
            </a:r>
            <a:r>
              <a:rPr lang="fr">
                <a:solidFill>
                  <a:srgbClr val="2A4194"/>
                </a:solidFill>
              </a:rPr>
              <a:t>Pay only for the compute time used.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098" y="2615101"/>
            <a:ext cx="2382840" cy="16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/>
        </p:nvSpPr>
        <p:spPr>
          <a:xfrm>
            <a:off x="2285250" y="623175"/>
            <a:ext cx="4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EC2 sizing &amp; configuration options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75" y="2453673"/>
            <a:ext cx="3504725" cy="18833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456100" y="1428750"/>
            <a:ext cx="79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</a:t>
            </a:r>
            <a:r>
              <a:rPr lang="fr">
                <a:solidFill>
                  <a:srgbClr val="2A4194"/>
                </a:solidFill>
              </a:rPr>
              <a:t>izing an EC2 instance involves choosing the right combination of </a:t>
            </a:r>
            <a:r>
              <a:rPr b="1" lang="fr">
                <a:solidFill>
                  <a:srgbClr val="2A4194"/>
                </a:solidFill>
              </a:rPr>
              <a:t>CPU</a:t>
            </a:r>
            <a:r>
              <a:rPr lang="fr">
                <a:solidFill>
                  <a:srgbClr val="2A4194"/>
                </a:solidFill>
              </a:rPr>
              <a:t>, </a:t>
            </a:r>
            <a:r>
              <a:rPr b="1" lang="fr">
                <a:solidFill>
                  <a:srgbClr val="2A4194"/>
                </a:solidFill>
              </a:rPr>
              <a:t>memory</a:t>
            </a:r>
            <a:r>
              <a:rPr lang="fr">
                <a:solidFill>
                  <a:srgbClr val="2A4194"/>
                </a:solidFill>
              </a:rPr>
              <a:t>, </a:t>
            </a:r>
            <a:r>
              <a:rPr b="1" lang="fr">
                <a:solidFill>
                  <a:srgbClr val="2A4194"/>
                </a:solidFill>
              </a:rPr>
              <a:t>storage</a:t>
            </a:r>
            <a:r>
              <a:rPr lang="fr">
                <a:solidFill>
                  <a:srgbClr val="2A4194"/>
                </a:solidFill>
              </a:rPr>
              <a:t>, and </a:t>
            </a:r>
            <a:r>
              <a:rPr b="1" lang="fr">
                <a:solidFill>
                  <a:srgbClr val="2A4194"/>
                </a:solidFill>
              </a:rPr>
              <a:t>networking</a:t>
            </a:r>
            <a:r>
              <a:rPr lang="fr">
                <a:solidFill>
                  <a:srgbClr val="2A4194"/>
                </a:solidFill>
              </a:rPr>
              <a:t> capacity for your application's needs.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00" y="2169975"/>
            <a:ext cx="4572950" cy="228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3342700" y="623175"/>
            <a:ext cx="274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EC2 User Data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325" y="1428750"/>
            <a:ext cx="5934100" cy="3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277675" y="1428150"/>
            <a:ext cx="2643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EC2 user data </a:t>
            </a:r>
            <a:r>
              <a:rPr lang="fr">
                <a:solidFill>
                  <a:srgbClr val="2A4194"/>
                </a:solidFill>
              </a:rPr>
              <a:t>is used to automate boot tasks such as: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Installing updates 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Installing software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Downloading common files from the internet 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• Anything you can think of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bootstrapping </a:t>
            </a:r>
            <a:r>
              <a:rPr lang="fr">
                <a:solidFill>
                  <a:srgbClr val="2A4194"/>
                </a:solidFill>
              </a:rPr>
              <a:t>means launching commands when a machine starts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That script is only run </a:t>
            </a:r>
            <a:r>
              <a:rPr b="1" lang="fr">
                <a:solidFill>
                  <a:srgbClr val="2A4194"/>
                </a:solidFill>
              </a:rPr>
              <a:t>once</a:t>
            </a:r>
            <a:r>
              <a:rPr lang="fr">
                <a:solidFill>
                  <a:srgbClr val="2A4194"/>
                </a:solidFill>
              </a:rPr>
              <a:t> at the instance </a:t>
            </a:r>
            <a:r>
              <a:rPr b="1" lang="fr">
                <a:solidFill>
                  <a:srgbClr val="2A4194"/>
                </a:solidFill>
              </a:rPr>
              <a:t>first</a:t>
            </a:r>
            <a:r>
              <a:rPr lang="fr">
                <a:solidFill>
                  <a:srgbClr val="2A4194"/>
                </a:solidFill>
              </a:rPr>
              <a:t> start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695775" y="961650"/>
            <a:ext cx="68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Hands-On: Launching an EC2 Instance running Linux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7429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/>
        </p:nvSpPr>
        <p:spPr>
          <a:xfrm>
            <a:off x="1010800" y="1590750"/>
            <a:ext cx="666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We’ll be launching our first virtual server using the AWS Console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We’ll get a first high-level approach to the various parameters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We’ll see that our web server is launched using EC2 user data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We’ll learn how to start / stop / terminate our instance.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276" y="3286875"/>
            <a:ext cx="6837299" cy="17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1762800" y="885450"/>
            <a:ext cx="68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How to SSH into your EC2 Instance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400" y="7429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1010800" y="1590750"/>
            <a:ext cx="666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SSH is one of the most important function. It allows you to control a remote machine, all using the command line.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 will see how we can configure OpenSSH ~/.ssh/config to facilitate the SSH into our EC2 instances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75" y="3395288"/>
            <a:ext cx="5651877" cy="15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762650" y="647175"/>
            <a:ext cx="68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EC2 Hibernate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800" y="514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684750" y="1200150"/>
            <a:ext cx="77265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We know we can stop, terminate instances</a:t>
            </a:r>
            <a:endParaRPr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Stop</a:t>
            </a:r>
            <a:r>
              <a:rPr lang="fr">
                <a:solidFill>
                  <a:srgbClr val="2A4194"/>
                </a:solidFill>
              </a:rPr>
              <a:t> – the data on disk (EBS) is kept intact in the next start</a:t>
            </a:r>
            <a:endParaRPr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Terminate</a:t>
            </a:r>
            <a:r>
              <a:rPr lang="fr">
                <a:solidFill>
                  <a:srgbClr val="2A4194"/>
                </a:solidFill>
              </a:rPr>
              <a:t> – any EBS volumes (root) also set-up to be destroyed is lost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On start, the following happens:</a:t>
            </a:r>
            <a:endParaRPr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First start: the OS boots &amp; the EC2 User Data script is run</a:t>
            </a:r>
            <a:endParaRPr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Following starts: the OS boots up</a:t>
            </a:r>
            <a:endParaRPr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Then your application starts, caches get warmed up, and that can take time!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An instance can NOT be hibernated more than 60 days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Instance Size – not supported for bare metal instances.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Instance RAM Size – must be less than 150 GB.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Available for On-Demand, Reserved and Spot Instances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695775" y="504450"/>
            <a:ext cx="68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EC2 Hibernate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510400" y="1200150"/>
            <a:ext cx="4464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Introducing EC2 Hibernate:</a:t>
            </a:r>
            <a:endParaRPr b="1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The in-memory (RAM) state is preserved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The instance boot is much faster!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(the OS is not stopped / restarted)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Under the hood: the RAM state is written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to a file in the root EBS volume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The root EBS volume must be encrypted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 Use cases:</a:t>
            </a:r>
            <a:endParaRPr b="1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Long-running processing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Saving the RAM state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A4194"/>
                </a:solidFill>
              </a:rPr>
              <a:t>• Services that take time to initialize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50" y="514638"/>
            <a:ext cx="3168199" cy="45714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7599950" y="1037800"/>
            <a:ext cx="1406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Root EBS Volume (Encrypted )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750475" y="73305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Amazon EC2 – Instance Storage (EBS)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969225" y="1319850"/>
            <a:ext cx="49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75" y="602350"/>
            <a:ext cx="2684874" cy="18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/>
        </p:nvSpPr>
        <p:spPr>
          <a:xfrm>
            <a:off x="354075" y="1316550"/>
            <a:ext cx="7190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2A4194"/>
                </a:solidFill>
              </a:rPr>
              <a:t>An </a:t>
            </a:r>
            <a:r>
              <a:rPr b="1" lang="fr">
                <a:solidFill>
                  <a:srgbClr val="E73937"/>
                </a:solidFill>
              </a:rPr>
              <a:t>EBS (Elastic Block Store) Volume</a:t>
            </a:r>
            <a:r>
              <a:rPr lang="fr">
                <a:solidFill>
                  <a:srgbClr val="2A4194"/>
                </a:solidFill>
              </a:rPr>
              <a:t> is a network drive you can attach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to your instances while they run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It allows your instances to persist data, even after their termination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They can only be mounted to one instance at a time</a:t>
            </a:r>
            <a:r>
              <a:rPr lang="fr">
                <a:solidFill>
                  <a:srgbClr val="2A4194"/>
                </a:solidFill>
              </a:rPr>
              <a:t> (at the CCP level)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They are bound to </a:t>
            </a:r>
            <a:r>
              <a:rPr b="1" lang="fr">
                <a:solidFill>
                  <a:srgbClr val="2A4194"/>
                </a:solidFill>
              </a:rPr>
              <a:t>a specific availability zone</a:t>
            </a:r>
            <a:endParaRPr b="1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Analogy: Think of them as a “</a:t>
            </a:r>
            <a:r>
              <a:rPr b="1" lang="fr">
                <a:solidFill>
                  <a:srgbClr val="2A4194"/>
                </a:solidFill>
              </a:rPr>
              <a:t>network USB stick</a:t>
            </a:r>
            <a:r>
              <a:rPr lang="fr">
                <a:solidFill>
                  <a:srgbClr val="2A4194"/>
                </a:solidFill>
              </a:rPr>
              <a:t>”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Free tier: 30 GB of free EBS storage of type General 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Purpose (SSD) or Magnetic per month 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An EBS Volume in us-east-1a cannot be attached to us-east-1b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You can increase the capacity of the drive over time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812" y="3077325"/>
            <a:ext cx="3463276" cy="1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902925" y="53890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EBS – Delete on Termination attribute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969225" y="1319850"/>
            <a:ext cx="49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375" y="449975"/>
            <a:ext cx="654850" cy="6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4825"/>
            <a:ext cx="8839204" cy="15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/>
        </p:nvSpPr>
        <p:spPr>
          <a:xfrm>
            <a:off x="849250" y="2571750"/>
            <a:ext cx="698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Controls the EBS behaviour when an EC2 instance terminates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By default, the root EBS volume is deleted (attribute enabled)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By default, any other attached EBS volume is not deleted (attribute disabled)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This can be controlled by the AWS console / AWS CLI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Use case: preserve root volume when instance is terminated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678428" y="4793977"/>
            <a:ext cx="2226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AEABAB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400">
              <a:solidFill>
                <a:srgbClr val="AEABA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918325"/>
            <a:ext cx="4532376" cy="21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46650" y="971550"/>
            <a:ext cx="448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2A4194"/>
                </a:solidFill>
              </a:rPr>
              <a:t>AWS </a:t>
            </a:r>
            <a:r>
              <a:rPr b="1" lang="fr" sz="2900">
                <a:solidFill>
                  <a:srgbClr val="2A4194"/>
                </a:solidFill>
              </a:rPr>
              <a:t>User Management</a:t>
            </a:r>
            <a:endParaRPr b="1" sz="2900">
              <a:solidFill>
                <a:srgbClr val="2A4194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70450" y="4174900"/>
            <a:ext cx="498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E73937"/>
                </a:solidFill>
              </a:rPr>
              <a:t>AWS Identity &amp; Access Management</a:t>
            </a:r>
            <a:endParaRPr b="1" sz="1900">
              <a:solidFill>
                <a:srgbClr val="E7393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/>
        </p:nvSpPr>
        <p:spPr>
          <a:xfrm>
            <a:off x="979125" y="46270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EBS Snapshots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969225" y="1319850"/>
            <a:ext cx="49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375" y="373775"/>
            <a:ext cx="654850" cy="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/>
          <p:nvPr/>
        </p:nvSpPr>
        <p:spPr>
          <a:xfrm>
            <a:off x="5587000" y="1312050"/>
            <a:ext cx="3445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Make a backup (snapshot) of your EBS volume at a point in time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Not necessary to detach volume to do snapshot, but recommended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50" y="1098438"/>
            <a:ext cx="5391951" cy="20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/>
        </p:nvSpPr>
        <p:spPr>
          <a:xfrm>
            <a:off x="227450" y="3381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Can copy snapshots across AZ or Region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826" y="3083001"/>
            <a:ext cx="5487473" cy="176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1044850" y="58065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Amazon Machine Image (AMI) Overview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969225" y="1319850"/>
            <a:ext cx="49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50" y="349613"/>
            <a:ext cx="729275" cy="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00" y="1319852"/>
            <a:ext cx="6101074" cy="12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/>
        </p:nvSpPr>
        <p:spPr>
          <a:xfrm>
            <a:off x="989500" y="2702225"/>
            <a:ext cx="80013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AMI are a customization of an EC2 instance</a:t>
            </a:r>
            <a:endParaRPr b="1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You add your own software, configuration, operating system, monitoring…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Faster boot / configuration time because all your software is pre-packaged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AMI are built for a </a:t>
            </a:r>
            <a:r>
              <a:rPr b="1" lang="fr">
                <a:solidFill>
                  <a:srgbClr val="2A4194"/>
                </a:solidFill>
              </a:rPr>
              <a:t>specific region</a:t>
            </a:r>
            <a:r>
              <a:rPr lang="fr">
                <a:solidFill>
                  <a:srgbClr val="2A4194"/>
                </a:solidFill>
              </a:rPr>
              <a:t> (and can be copied across regions)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You can launch EC2 instances from: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A Public AMI:</a:t>
            </a:r>
            <a:r>
              <a:rPr lang="fr">
                <a:solidFill>
                  <a:srgbClr val="2A4194"/>
                </a:solidFill>
              </a:rPr>
              <a:t> AWS provided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Your own AMI:</a:t>
            </a:r>
            <a:r>
              <a:rPr lang="fr">
                <a:solidFill>
                  <a:srgbClr val="2A4194"/>
                </a:solidFill>
              </a:rPr>
              <a:t> you make and maintain them yourself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An AWS Marketplace AMI: </a:t>
            </a:r>
            <a:r>
              <a:rPr lang="fr">
                <a:solidFill>
                  <a:srgbClr val="2A4194"/>
                </a:solidFill>
              </a:rPr>
              <a:t>an AMI someone else made (and potentially sells)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/>
        </p:nvSpPr>
        <p:spPr>
          <a:xfrm>
            <a:off x="1044850" y="58065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AMI Process (from an EC2 instance)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50" y="349613"/>
            <a:ext cx="729275" cy="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00" y="1365013"/>
            <a:ext cx="8839201" cy="17211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799600" y="3280800"/>
            <a:ext cx="845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Launch an EC2 instance to use as the basis for the AMI.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Customize the instance by installing software and making configuration changes.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Stop the instance to ensure data consistency when creating a snapshot.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Create a snapshot of the instance's root volume. **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Create an AMI based on the snapshot, specifying the name and description.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Launch instances from the AMI with the same configuration as the original instance.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/>
        </p:nvSpPr>
        <p:spPr>
          <a:xfrm>
            <a:off x="2285250" y="623175"/>
            <a:ext cx="4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Introduction to Security Groups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/>
        </p:nvSpPr>
        <p:spPr>
          <a:xfrm>
            <a:off x="260300" y="1395213"/>
            <a:ext cx="879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Security Groups are the fundamental of network security in AWS acting as a “firewall” on EC2 instances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They control how traffic is allowed into or out of our EC2 Instances.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All </a:t>
            </a:r>
            <a:r>
              <a:rPr b="1" i="1" lang="fr">
                <a:solidFill>
                  <a:srgbClr val="2A4194"/>
                </a:solidFill>
              </a:rPr>
              <a:t>inbound</a:t>
            </a:r>
            <a:r>
              <a:rPr lang="fr">
                <a:solidFill>
                  <a:srgbClr val="2A4194"/>
                </a:solidFill>
              </a:rPr>
              <a:t> traffic is </a:t>
            </a:r>
            <a:r>
              <a:rPr b="1" lang="fr">
                <a:solidFill>
                  <a:srgbClr val="E73937"/>
                </a:solidFill>
              </a:rPr>
              <a:t>blocked</a:t>
            </a:r>
            <a:r>
              <a:rPr lang="fr">
                <a:solidFill>
                  <a:srgbClr val="2A4194"/>
                </a:solidFill>
              </a:rPr>
              <a:t> by default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All </a:t>
            </a:r>
            <a:r>
              <a:rPr b="1" i="1" lang="fr">
                <a:solidFill>
                  <a:srgbClr val="2A4194"/>
                </a:solidFill>
              </a:rPr>
              <a:t>outbound</a:t>
            </a:r>
            <a:r>
              <a:rPr lang="fr">
                <a:solidFill>
                  <a:srgbClr val="2A4194"/>
                </a:solidFill>
              </a:rPr>
              <a:t> traffic is </a:t>
            </a:r>
            <a:r>
              <a:rPr b="1" lang="fr">
                <a:solidFill>
                  <a:srgbClr val="6AA84F"/>
                </a:solidFill>
              </a:rPr>
              <a:t>authorised</a:t>
            </a:r>
            <a:r>
              <a:rPr lang="fr">
                <a:solidFill>
                  <a:srgbClr val="2A4194"/>
                </a:solidFill>
              </a:rPr>
              <a:t> by default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52" y="2554021"/>
            <a:ext cx="5247652" cy="10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227450" y="3638550"/>
            <a:ext cx="8860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Security groups only contain </a:t>
            </a:r>
            <a:r>
              <a:rPr b="1" lang="fr">
                <a:solidFill>
                  <a:srgbClr val="6AA84F"/>
                </a:solidFill>
              </a:rPr>
              <a:t>allow</a:t>
            </a:r>
            <a:r>
              <a:rPr lang="fr">
                <a:solidFill>
                  <a:srgbClr val="2A4194"/>
                </a:solidFill>
              </a:rPr>
              <a:t> rules 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Security groups rules can reference by IP or by security group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They regulate: Access to Ports , Authorised IP ranges – IPv4 and IPv6 , Control of inbound network (from other to the instance) and Control of outbound network (from the instance to other)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/>
        </p:nvSpPr>
        <p:spPr>
          <a:xfrm>
            <a:off x="2639950" y="623175"/>
            <a:ext cx="4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Classic Ports to know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913400" y="1657350"/>
            <a:ext cx="7933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22</a:t>
            </a:r>
            <a:r>
              <a:rPr lang="fr">
                <a:solidFill>
                  <a:srgbClr val="2A4194"/>
                </a:solidFill>
              </a:rPr>
              <a:t> = SSH (Secure Shell) - log into a Linux instance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21</a:t>
            </a:r>
            <a:r>
              <a:rPr lang="fr">
                <a:solidFill>
                  <a:srgbClr val="2A4194"/>
                </a:solidFill>
              </a:rPr>
              <a:t> = FTP (File Transfer Protocol) – upload files into a file share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22</a:t>
            </a:r>
            <a:r>
              <a:rPr lang="fr">
                <a:solidFill>
                  <a:srgbClr val="2A4194"/>
                </a:solidFill>
              </a:rPr>
              <a:t> = SFTP (Secure File Transfer Protocol) – upload files using SSH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80</a:t>
            </a:r>
            <a:r>
              <a:rPr lang="fr">
                <a:solidFill>
                  <a:srgbClr val="2A4194"/>
                </a:solidFill>
              </a:rPr>
              <a:t> = HTTP – access unsecured websites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443</a:t>
            </a:r>
            <a:r>
              <a:rPr lang="fr">
                <a:solidFill>
                  <a:srgbClr val="2A4194"/>
                </a:solidFill>
              </a:rPr>
              <a:t> = HTTPS – access secured websites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3389</a:t>
            </a:r>
            <a:r>
              <a:rPr lang="fr">
                <a:solidFill>
                  <a:srgbClr val="2A4194"/>
                </a:solidFill>
              </a:rPr>
              <a:t> = RDP (Remote Desktop Protocol) – log into a Windows instance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/>
        </p:nvSpPr>
        <p:spPr>
          <a:xfrm>
            <a:off x="2285250" y="623175"/>
            <a:ext cx="4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Security Groups Diagrams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7375"/>
            <a:ext cx="8839204" cy="123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9451" y="2676125"/>
            <a:ext cx="6189824" cy="23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/>
        </p:nvSpPr>
        <p:spPr>
          <a:xfrm>
            <a:off x="979125" y="659250"/>
            <a:ext cx="627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Private vs Public IP (IPv4)</a:t>
            </a:r>
            <a:endParaRPr b="1" sz="19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/>
        </p:nvSpPr>
        <p:spPr>
          <a:xfrm>
            <a:off x="785200" y="1560750"/>
            <a:ext cx="7115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Networking has two sorts of IPs. IPv4 and IPv6: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 </a:t>
            </a:r>
            <a:r>
              <a:rPr b="1" lang="fr" sz="1500">
                <a:solidFill>
                  <a:srgbClr val="E73937"/>
                </a:solidFill>
              </a:rPr>
              <a:t>IPv4</a:t>
            </a:r>
            <a:r>
              <a:rPr lang="fr" sz="1500">
                <a:solidFill>
                  <a:srgbClr val="2A4194"/>
                </a:solidFill>
              </a:rPr>
              <a:t>: 1.160.10.240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 </a:t>
            </a:r>
            <a:r>
              <a:rPr b="1" lang="fr" sz="1500">
                <a:solidFill>
                  <a:srgbClr val="E73937"/>
                </a:solidFill>
              </a:rPr>
              <a:t>IPv6</a:t>
            </a:r>
            <a:r>
              <a:rPr lang="fr" sz="1500">
                <a:solidFill>
                  <a:srgbClr val="2A4194"/>
                </a:solidFill>
              </a:rPr>
              <a:t>: 3ffe:1900:4545:3:200:f8ff:fe21:67cf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E73937"/>
                </a:solidFill>
              </a:rPr>
              <a:t> In this course, we will only be using IPv4.</a:t>
            </a:r>
            <a:endParaRPr b="1" sz="1500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 IPv4 is still the most common format used online.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 IPv6 is newer and solves problems for the Internet of Things (IoT).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 IPv4 allows for 3.7 billion different addresses in the public space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E73937"/>
                </a:solidFill>
              </a:rPr>
              <a:t> IPv4: [0-255].[0-255].[0-255].[0-255].</a:t>
            </a:r>
            <a:endParaRPr b="1" sz="1500">
              <a:solidFill>
                <a:srgbClr val="E73937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/>
        </p:nvSpPr>
        <p:spPr>
          <a:xfrm>
            <a:off x="1730775" y="623175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Private vs Public IP (IPv4) Example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50" y="1323975"/>
            <a:ext cx="7820360" cy="340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/>
        </p:nvSpPr>
        <p:spPr>
          <a:xfrm>
            <a:off x="1044850" y="676275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Private vs Public IP (IPv4) Fundamental Differences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/>
        </p:nvSpPr>
        <p:spPr>
          <a:xfrm>
            <a:off x="571750" y="1302875"/>
            <a:ext cx="8344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b="1" lang="fr" sz="1500">
                <a:solidFill>
                  <a:srgbClr val="E73937"/>
                </a:solidFill>
              </a:rPr>
              <a:t>Public IP:</a:t>
            </a:r>
            <a:endParaRPr b="1" sz="1500">
              <a:solidFill>
                <a:srgbClr val="E73937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Public IP means the machine can be identified on the internet (WWW)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Must be unique across the whole web (not two machines can have the same public IP).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Can be geo-located easily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b="1" lang="fr" sz="1500">
                <a:solidFill>
                  <a:srgbClr val="E73937"/>
                </a:solidFill>
              </a:rPr>
              <a:t>Private IP:</a:t>
            </a:r>
            <a:endParaRPr b="1" sz="1500">
              <a:solidFill>
                <a:srgbClr val="E73937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Private IP means the machine can only be identified on a private network only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The IP must be unique across the private network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BUT two different private networks (two companies) can have the same IPs.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Machines connect to WWW using a NAT + internet gateway (a proxy)</a:t>
            </a:r>
            <a:endParaRPr sz="1500"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Only a specified range of IPs can be used as private IP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/>
        </p:nvSpPr>
        <p:spPr>
          <a:xfrm>
            <a:off x="1044850" y="676275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Private vs Public IP (IPv4) Fundamental Differences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4903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628250" y="1597500"/>
            <a:ext cx="834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b="1" lang="fr" sz="1500">
                <a:solidFill>
                  <a:srgbClr val="2A4194"/>
                </a:solidFill>
              </a:rPr>
              <a:t> By default</a:t>
            </a:r>
            <a:r>
              <a:rPr lang="fr" sz="1500">
                <a:solidFill>
                  <a:srgbClr val="2A4194"/>
                </a:solidFill>
              </a:rPr>
              <a:t>, your EC2 machine comes with:</a:t>
            </a:r>
            <a:endParaRPr sz="1500"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A private IP for the internal AWS Network</a:t>
            </a:r>
            <a:endParaRPr sz="1500"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A public IP, for the WWW.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When we are doing </a:t>
            </a:r>
            <a:r>
              <a:rPr lang="fr" sz="1600">
                <a:solidFill>
                  <a:srgbClr val="2A4194"/>
                </a:solidFill>
              </a:rPr>
              <a:t>SSH</a:t>
            </a:r>
            <a:r>
              <a:rPr lang="fr" sz="1500">
                <a:solidFill>
                  <a:srgbClr val="2A4194"/>
                </a:solidFill>
              </a:rPr>
              <a:t> into our EC2 machines:</a:t>
            </a:r>
            <a:endParaRPr sz="1500"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We can’t use a private IP, because we are not in the same network</a:t>
            </a:r>
            <a:endParaRPr sz="1500">
              <a:solidFill>
                <a:srgbClr val="2A419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We can </a:t>
            </a:r>
            <a:r>
              <a:rPr b="1" lang="fr" sz="1500">
                <a:solidFill>
                  <a:srgbClr val="2A4194"/>
                </a:solidFill>
              </a:rPr>
              <a:t>only</a:t>
            </a:r>
            <a:r>
              <a:rPr lang="fr" sz="1500">
                <a:solidFill>
                  <a:srgbClr val="2A4194"/>
                </a:solidFill>
              </a:rPr>
              <a:t> use the public IP.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 If your machine is stopped and then started, </a:t>
            </a:r>
            <a:r>
              <a:rPr b="1" lang="fr" sz="1500">
                <a:solidFill>
                  <a:srgbClr val="2A4194"/>
                </a:solidFill>
              </a:rPr>
              <a:t>the public IP can change</a:t>
            </a:r>
            <a:endParaRPr b="1"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7393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2918475" y="690275"/>
            <a:ext cx="498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Learning objectives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989500" y="1507350"/>
            <a:ext cx="852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Explain the benefits of the shared responsibility model.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Describe multi-factor authentication (MFA).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Differentiate between the AWS Identity and Access Management (IAM) security levels.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Explain the main benefits of AWS Organizations.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Describe security policies at a basic level.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Summarize the benefits of compliance with AWS.</a:t>
            </a:r>
            <a:endParaRPr sz="1200">
              <a:solidFill>
                <a:srgbClr val="2A419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200"/>
              <a:buChar char="●"/>
            </a:pPr>
            <a:r>
              <a:rPr lang="fr" sz="1200">
                <a:solidFill>
                  <a:srgbClr val="2A4194"/>
                </a:solidFill>
              </a:rPr>
              <a:t>Explain additional AWS security services at a basic level.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/>
        </p:nvSpPr>
        <p:spPr>
          <a:xfrm>
            <a:off x="1044850" y="504450"/>
            <a:ext cx="62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Elastic IPs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375" y="337950"/>
            <a:ext cx="742650" cy="7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7"/>
          <p:cNvSpPr txBox="1"/>
          <p:nvPr/>
        </p:nvSpPr>
        <p:spPr>
          <a:xfrm>
            <a:off x="552050" y="1054075"/>
            <a:ext cx="83442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When you stop and then start an EC2 instance, it can change its public IP.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If you need to have a fixed public IP for your instance, you need an Elastic IP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An Elastic IP is a public IPv4 IP you own as long as you don’t delete it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You can attach it to one instance at a time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With an Elastic IP address, you can mask the failure of an instance or software by rapidly remapping the address to another instance in your account.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2A4194"/>
                </a:solidFill>
              </a:rPr>
              <a:t>You can only have 5 Elastic IP in your account (you can ask AWS to increase that).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Char char="●"/>
            </a:pPr>
            <a:r>
              <a:rPr lang="fr" sz="1500">
                <a:solidFill>
                  <a:srgbClr val="E73937"/>
                </a:solidFill>
              </a:rPr>
              <a:t>Overall, try to avoid using Elastic IP:</a:t>
            </a:r>
            <a:endParaRPr sz="1500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They often reflect poor architectural decisions</a:t>
            </a:r>
            <a:endParaRPr sz="15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Instead, use a random public IP and register a DNS name to it</a:t>
            </a:r>
            <a:endParaRPr sz="15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A4194"/>
                </a:solidFill>
              </a:rPr>
              <a:t>• Or, as we’ll see later, use a Load Balancer and don’t use a public IP</a:t>
            </a:r>
            <a:endParaRPr sz="1500"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/>
        </p:nvSpPr>
        <p:spPr>
          <a:xfrm>
            <a:off x="498450" y="797550"/>
            <a:ext cx="471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2A4194"/>
                </a:solidFill>
              </a:rPr>
              <a:t>AWS </a:t>
            </a:r>
            <a:r>
              <a:rPr b="1" lang="fr" sz="2900">
                <a:solidFill>
                  <a:srgbClr val="2A4194"/>
                </a:solidFill>
              </a:rPr>
              <a:t>Storage</a:t>
            </a:r>
            <a:r>
              <a:rPr b="1" lang="fr" sz="2900">
                <a:solidFill>
                  <a:srgbClr val="2A4194"/>
                </a:solidFill>
              </a:rPr>
              <a:t> services</a:t>
            </a:r>
            <a:endParaRPr b="1" sz="2900">
              <a:solidFill>
                <a:srgbClr val="2A4194"/>
              </a:solidFill>
            </a:endParaRPr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08" y="1904089"/>
            <a:ext cx="1158517" cy="123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64" y="1904084"/>
            <a:ext cx="1158517" cy="123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941" y="1885949"/>
            <a:ext cx="1158517" cy="123700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1888497" y="3249434"/>
            <a:ext cx="1363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Amazon S3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Object level storage</a:t>
            </a:r>
            <a:endParaRPr b="1">
              <a:solidFill>
                <a:srgbClr val="E73937"/>
              </a:solidFill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555874" y="3249434"/>
            <a:ext cx="1363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Elastic file system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File level storage</a:t>
            </a:r>
            <a:endParaRPr b="1">
              <a:solidFill>
                <a:srgbClr val="E73937"/>
              </a:solidFill>
            </a:endParaRPr>
          </a:p>
        </p:txBody>
      </p:sp>
      <p:sp>
        <p:nvSpPr>
          <p:cNvPr id="401" name="Google Shape;401;p58"/>
          <p:cNvSpPr txBox="1"/>
          <p:nvPr/>
        </p:nvSpPr>
        <p:spPr>
          <a:xfrm>
            <a:off x="3262677" y="3249434"/>
            <a:ext cx="1363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Elastic block store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Block level storage</a:t>
            </a:r>
            <a:endParaRPr b="1">
              <a:solidFill>
                <a:srgbClr val="E7393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/>
        </p:nvSpPr>
        <p:spPr>
          <a:xfrm>
            <a:off x="2133075" y="491150"/>
            <a:ext cx="421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What’s an EBS Volume?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07" name="Google Shape;407;p59"/>
          <p:cNvSpPr txBox="1"/>
          <p:nvPr/>
        </p:nvSpPr>
        <p:spPr>
          <a:xfrm>
            <a:off x="652050" y="1289100"/>
            <a:ext cx="8035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An EBS (Elastic Block Store) Volume is a network drive you can attach to your instances while they run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It allows your instances to persist data, even after their termination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They can only be mounted to one instance at a time (at the CCP level)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They are bound to a specific availability zone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Analogy: Think of them as a “network USB stick”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Free tier: 30 GB of free EBS storage of type General Purpose (SSD) or Magnetic per month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It’s a </a:t>
            </a:r>
            <a:r>
              <a:rPr lang="fr" u="sng">
                <a:solidFill>
                  <a:srgbClr val="2A4194"/>
                </a:solidFill>
              </a:rPr>
              <a:t>network drive</a:t>
            </a:r>
            <a:r>
              <a:rPr lang="fr">
                <a:solidFill>
                  <a:srgbClr val="2A4194"/>
                </a:solidFill>
              </a:rPr>
              <a:t> (i.e. not a physical drive)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It uses the network to communicate the instance, which means there might be a bit of latency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It can be detached from an EC2 instance and attached to another one quickly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976" y="357203"/>
            <a:ext cx="91780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/>
        </p:nvSpPr>
        <p:spPr>
          <a:xfrm>
            <a:off x="2133075" y="491150"/>
            <a:ext cx="495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EBS – Delete on Termination attribute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14" name="Google Shape;414;p60"/>
          <p:cNvSpPr txBox="1"/>
          <p:nvPr/>
        </p:nvSpPr>
        <p:spPr>
          <a:xfrm>
            <a:off x="865025" y="2652750"/>
            <a:ext cx="72837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Controls the EBS behaviour when an EC2 instance terminates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By default, the root EBS volume is deleted (attribute enabled)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By default, any other attached EBS volume is not deleted (attribute disabled)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This can be controlled by the AWS console / AWS CLI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Use case: preserve root volume when instance is terminated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9774"/>
            <a:ext cx="8991599" cy="14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/>
        </p:nvSpPr>
        <p:spPr>
          <a:xfrm>
            <a:off x="2133075" y="491150"/>
            <a:ext cx="495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EBS Snapshots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21" name="Google Shape;421;p61"/>
          <p:cNvSpPr txBox="1"/>
          <p:nvPr/>
        </p:nvSpPr>
        <p:spPr>
          <a:xfrm>
            <a:off x="1387150" y="3664150"/>
            <a:ext cx="728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Make a backup (snapshot) of your EBS volume at a point in time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Not necessary to detach volume to do snapshot, but recommended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Can copy snapshots across AZ or Region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63" y="1200150"/>
            <a:ext cx="6542070" cy="22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2133075" y="491150"/>
            <a:ext cx="421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EBS Encryption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28" name="Google Shape;428;p62"/>
          <p:cNvSpPr txBox="1"/>
          <p:nvPr/>
        </p:nvSpPr>
        <p:spPr>
          <a:xfrm>
            <a:off x="-143850" y="1200150"/>
            <a:ext cx="48582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When you create an encrypted EBS volume, you get the following: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Data at rest is encrypted inside the volume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All the data in flight moving between the instance and the volume is encrypted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All snapshots are encrypted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All volumes created from the snapshot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Encryption and decryption are handled transparently (you have nothing to do)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Encryption has a minimal impact on latency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EBS Encryption leverages keys from KM (AES-256)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Copying an unencrypted snapshot allows encryption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Snapshots of encrypted volumes are encrypted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25" y="1130763"/>
            <a:ext cx="4749500" cy="3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/>
        </p:nvSpPr>
        <p:spPr>
          <a:xfrm>
            <a:off x="2133075" y="491150"/>
            <a:ext cx="421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EFS – Elastic File System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51" y="1989038"/>
            <a:ext cx="6148798" cy="29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3"/>
          <p:cNvSpPr txBox="1"/>
          <p:nvPr/>
        </p:nvSpPr>
        <p:spPr>
          <a:xfrm>
            <a:off x="880725" y="1098750"/>
            <a:ext cx="646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Managed NFS (network file system) that can be mounted on many EC2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Highly available, scalable, expensive (3x gp2), pay per use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EFS works with EC2 instances in multi-AZ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800" y="312196"/>
            <a:ext cx="792129" cy="7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/>
        </p:nvSpPr>
        <p:spPr>
          <a:xfrm>
            <a:off x="15233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EFS – Storage Classes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43" name="Google Shape;443;p64"/>
          <p:cNvSpPr txBox="1"/>
          <p:nvPr/>
        </p:nvSpPr>
        <p:spPr>
          <a:xfrm>
            <a:off x="499725" y="1098750"/>
            <a:ext cx="4305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Storage Tiers (lifecycle management feature– move file after N days)</a:t>
            </a:r>
            <a:endParaRPr b="1"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Standard</a:t>
            </a:r>
            <a:r>
              <a:rPr lang="fr">
                <a:solidFill>
                  <a:srgbClr val="2A4194"/>
                </a:solidFill>
              </a:rPr>
              <a:t>: for frequently accessed files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Infrequent access (EFS-IA)</a:t>
            </a:r>
            <a:r>
              <a:rPr lang="fr">
                <a:solidFill>
                  <a:srgbClr val="2A4194"/>
                </a:solidFill>
              </a:rPr>
              <a:t>: cost to retrieve files, lower price to store. Enable EFS-IA with a Lifecycle Policy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b="1" lang="fr">
                <a:solidFill>
                  <a:srgbClr val="2A4194"/>
                </a:solidFill>
              </a:rPr>
              <a:t>Availability and durability</a:t>
            </a:r>
            <a:endParaRPr b="1"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Standard</a:t>
            </a:r>
            <a:r>
              <a:rPr lang="fr">
                <a:solidFill>
                  <a:srgbClr val="2A4194"/>
                </a:solidFill>
              </a:rPr>
              <a:t>: Multi-AZ, great for prod</a:t>
            </a:r>
            <a:endParaRPr>
              <a:solidFill>
                <a:srgbClr val="2A4194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lang="fr">
                <a:solidFill>
                  <a:srgbClr val="E73937"/>
                </a:solidFill>
              </a:rPr>
              <a:t>One Zone</a:t>
            </a:r>
            <a:r>
              <a:rPr lang="fr">
                <a:solidFill>
                  <a:srgbClr val="2A4194"/>
                </a:solidFill>
              </a:rPr>
              <a:t>: One AZ, great for dev, backup enabled by default, compatible with IA (EFS One Zone-IA)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Over 90% in cost savings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44" name="Google Shape;4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538" y="285746"/>
            <a:ext cx="3199824" cy="475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/>
        </p:nvSpPr>
        <p:spPr>
          <a:xfrm>
            <a:off x="21329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EBS vs EFS – Elastic Block Storage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50" name="Google Shape;4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88" y="1200150"/>
            <a:ext cx="3114929" cy="37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029" y="1200150"/>
            <a:ext cx="3114929" cy="379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/>
        </p:nvSpPr>
        <p:spPr>
          <a:xfrm>
            <a:off x="21329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Simple Storage Service (S3)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162" y="482337"/>
            <a:ext cx="637825" cy="6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6"/>
          <p:cNvSpPr txBox="1"/>
          <p:nvPr/>
        </p:nvSpPr>
        <p:spPr>
          <a:xfrm>
            <a:off x="489000" y="1335000"/>
            <a:ext cx="5269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Amazon S3 is one of the main building blocks of AWS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It’s advertised as ”infinitely scaling” storage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Many websites use Amazon S3 as a backbone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Many AWS services use Amazon S3 as an integration as well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459" name="Google Shape;459;p66"/>
          <p:cNvSpPr txBox="1"/>
          <p:nvPr/>
        </p:nvSpPr>
        <p:spPr>
          <a:xfrm>
            <a:off x="6068350" y="1548450"/>
            <a:ext cx="3000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Amazon S3 Use cases</a:t>
            </a:r>
            <a:br>
              <a:rPr b="1" lang="fr">
                <a:solidFill>
                  <a:srgbClr val="E73937"/>
                </a:solidFill>
              </a:rPr>
            </a:br>
            <a:r>
              <a:rPr lang="fr">
                <a:solidFill>
                  <a:srgbClr val="2A4194"/>
                </a:solidFill>
              </a:rPr>
              <a:t>• Backup and storage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Disaster Recovery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Archive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Hybrid Cloud storage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Application hosting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Media hosting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Data lakes &amp; big data analytics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Software delivery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Static website</a:t>
            </a: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" y="3028948"/>
            <a:ext cx="2666424" cy="1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213" y="3028950"/>
            <a:ext cx="2021225" cy="16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2385075" y="461675"/>
            <a:ext cx="498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AWS Identity &amp; Access Management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1075"/>
            <a:ext cx="8839201" cy="3836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/>
        </p:nvSpPr>
        <p:spPr>
          <a:xfrm>
            <a:off x="2132950" y="4103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S3 - Buckets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625" y="253737"/>
            <a:ext cx="637825" cy="6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 txBox="1"/>
          <p:nvPr/>
        </p:nvSpPr>
        <p:spPr>
          <a:xfrm>
            <a:off x="1065825" y="1231050"/>
            <a:ext cx="73929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Amazon S3 allows people to store objects (files) in “buckets” (directories)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Buckets must have a globally unique name (across all regions all accounts)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Buckets are defined at the region level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 looks like a global service but buckets are created in a region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73937"/>
                </a:solidFill>
              </a:rPr>
              <a:t>• Naming convention</a:t>
            </a:r>
            <a:endParaRPr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No uppercase, No underscore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3-63 characters long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Not an IP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Must start with lowercase letter or number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Must NOT start with the prefix xn--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Must NOT end with the suffix -s3alias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/>
        </p:nvSpPr>
        <p:spPr>
          <a:xfrm>
            <a:off x="21329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S3 - Objects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74" name="Google Shape;4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625" y="482337"/>
            <a:ext cx="637825" cy="6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275" y="1482773"/>
            <a:ext cx="1294042" cy="30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/>
          <p:nvPr/>
        </p:nvSpPr>
        <p:spPr>
          <a:xfrm>
            <a:off x="1065825" y="1459650"/>
            <a:ext cx="600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Objects (files) have a Key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 </a:t>
            </a:r>
            <a:r>
              <a:rPr b="1" lang="fr">
                <a:solidFill>
                  <a:srgbClr val="E73937"/>
                </a:solidFill>
              </a:rPr>
              <a:t>key</a:t>
            </a:r>
            <a:r>
              <a:rPr lang="fr">
                <a:solidFill>
                  <a:srgbClr val="2A4194"/>
                </a:solidFill>
              </a:rPr>
              <a:t> is the FULL path: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s3://my-bucket/</a:t>
            </a:r>
            <a:r>
              <a:rPr lang="fr">
                <a:solidFill>
                  <a:srgbClr val="E73937"/>
                </a:solidFill>
              </a:rPr>
              <a:t>my_file.txt</a:t>
            </a:r>
            <a:endParaRPr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s3://my-bucket/</a:t>
            </a:r>
            <a:r>
              <a:rPr lang="fr">
                <a:solidFill>
                  <a:srgbClr val="E73937"/>
                </a:solidFill>
              </a:rPr>
              <a:t>my_folder1/another_folder/my_file.txt</a:t>
            </a:r>
            <a:endParaRPr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 key is composed of </a:t>
            </a:r>
            <a:r>
              <a:rPr lang="fr">
                <a:solidFill>
                  <a:srgbClr val="E73937"/>
                </a:solidFill>
              </a:rPr>
              <a:t>prefix</a:t>
            </a:r>
            <a:r>
              <a:rPr lang="fr">
                <a:solidFill>
                  <a:srgbClr val="2A4194"/>
                </a:solidFill>
              </a:rPr>
              <a:t> + </a:t>
            </a:r>
            <a:r>
              <a:rPr lang="fr">
                <a:solidFill>
                  <a:srgbClr val="38761D"/>
                </a:solidFill>
              </a:rPr>
              <a:t>object name</a:t>
            </a:r>
            <a:endParaRPr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s3://my-bucket/</a:t>
            </a:r>
            <a:r>
              <a:rPr lang="fr">
                <a:solidFill>
                  <a:srgbClr val="E73937"/>
                </a:solidFill>
              </a:rPr>
              <a:t>my_folder1/another_folder/</a:t>
            </a:r>
            <a:r>
              <a:rPr lang="fr">
                <a:solidFill>
                  <a:srgbClr val="38761D"/>
                </a:solidFill>
              </a:rPr>
              <a:t>my_file.txt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There’s no concept of “directories” within buckets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(although the UI will trick you to think otherwise)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Just keys with very long names that contain slashes (“/”)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/>
        </p:nvSpPr>
        <p:spPr>
          <a:xfrm>
            <a:off x="21329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S3 - Versioning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625" y="482337"/>
            <a:ext cx="637825" cy="6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9"/>
          <p:cNvSpPr txBox="1"/>
          <p:nvPr/>
        </p:nvSpPr>
        <p:spPr>
          <a:xfrm>
            <a:off x="424575" y="1212600"/>
            <a:ext cx="634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You can </a:t>
            </a:r>
            <a:r>
              <a:rPr b="1" lang="fr">
                <a:solidFill>
                  <a:srgbClr val="2A4194"/>
                </a:solidFill>
              </a:rPr>
              <a:t>version</a:t>
            </a:r>
            <a:r>
              <a:rPr lang="fr">
                <a:solidFill>
                  <a:srgbClr val="2A4194"/>
                </a:solidFill>
              </a:rPr>
              <a:t> your files in Amazon S3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It is enabled at the </a:t>
            </a:r>
            <a:r>
              <a:rPr b="1" lang="fr">
                <a:solidFill>
                  <a:srgbClr val="2A4194"/>
                </a:solidFill>
              </a:rPr>
              <a:t>bucket level</a:t>
            </a:r>
            <a:endParaRPr b="1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Same key overwrite will change the “version”: 1, 2, 3….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It is best practice to version your buckets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Protect against unintended deletes (ability to restore a version)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Easy roll back to previous version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Notes</a:t>
            </a:r>
            <a:r>
              <a:rPr lang="fr">
                <a:solidFill>
                  <a:srgbClr val="2A4194"/>
                </a:solidFill>
              </a:rPr>
              <a:t>: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Any file that is not versioned prior to enabling versioning will have version “null”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Suspending versioning does not delete the previous versions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84" name="Google Shape;4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450" y="1428762"/>
            <a:ext cx="2064825" cy="340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/>
        </p:nvSpPr>
        <p:spPr>
          <a:xfrm>
            <a:off x="2132950" y="5627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Amazon S3 – Security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90" name="Google Shape;490;p70"/>
          <p:cNvSpPr txBox="1"/>
          <p:nvPr/>
        </p:nvSpPr>
        <p:spPr>
          <a:xfrm>
            <a:off x="768100" y="1326175"/>
            <a:ext cx="8217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•</a:t>
            </a:r>
            <a:r>
              <a:rPr b="1" lang="fr">
                <a:solidFill>
                  <a:srgbClr val="E73937"/>
                </a:solidFill>
              </a:rPr>
              <a:t> User-Based</a:t>
            </a:r>
            <a:endParaRPr b="1">
              <a:solidFill>
                <a:srgbClr val="E73937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</a:t>
            </a:r>
            <a:r>
              <a:rPr b="1" lang="fr">
                <a:solidFill>
                  <a:srgbClr val="2A4194"/>
                </a:solidFill>
              </a:rPr>
              <a:t> IAM Policies</a:t>
            </a:r>
            <a:r>
              <a:rPr lang="fr">
                <a:solidFill>
                  <a:srgbClr val="2A4194"/>
                </a:solidFill>
              </a:rPr>
              <a:t> – which API calls should be allowed for a specific user from IAM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E73937"/>
                </a:solidFill>
              </a:rPr>
              <a:t>Resource-Based</a:t>
            </a:r>
            <a:endParaRPr b="1">
              <a:solidFill>
                <a:srgbClr val="E7393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Bucket Policies </a:t>
            </a:r>
            <a:r>
              <a:rPr lang="fr">
                <a:solidFill>
                  <a:srgbClr val="2A4194"/>
                </a:solidFill>
              </a:rPr>
              <a:t>– bucket wide rules from the S3 console - allows cross account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Object Access Control List (ACL)</a:t>
            </a:r>
            <a:r>
              <a:rPr lang="fr">
                <a:solidFill>
                  <a:srgbClr val="2A4194"/>
                </a:solidFill>
              </a:rPr>
              <a:t> – finer grain (can be disabled)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2A4194"/>
                </a:solidFill>
              </a:rPr>
              <a:t>Bucket Access Control List (ACL)</a:t>
            </a:r>
            <a:r>
              <a:rPr lang="fr">
                <a:solidFill>
                  <a:srgbClr val="2A4194"/>
                </a:solidFill>
              </a:rPr>
              <a:t> – less common (can be disabled)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E73937"/>
                </a:solidFill>
              </a:rPr>
              <a:t>Note</a:t>
            </a:r>
            <a:r>
              <a:rPr lang="fr">
                <a:solidFill>
                  <a:srgbClr val="2A4194"/>
                </a:solidFill>
              </a:rPr>
              <a:t>: an IAM principal can access an S3 object if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The user IAM permissions ALLOW it </a:t>
            </a:r>
            <a:r>
              <a:rPr b="1" lang="fr" u="sng">
                <a:solidFill>
                  <a:srgbClr val="2A4194"/>
                </a:solidFill>
              </a:rPr>
              <a:t>OR</a:t>
            </a:r>
            <a:r>
              <a:rPr lang="fr">
                <a:solidFill>
                  <a:srgbClr val="2A4194"/>
                </a:solidFill>
              </a:rPr>
              <a:t> the resource policy ALLOWS it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 u="sng">
                <a:solidFill>
                  <a:srgbClr val="2A4194"/>
                </a:solidFill>
              </a:rPr>
              <a:t>AND</a:t>
            </a:r>
            <a:r>
              <a:rPr lang="fr">
                <a:solidFill>
                  <a:srgbClr val="2A4194"/>
                </a:solidFill>
              </a:rPr>
              <a:t> there’s no explicit DENY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</a:t>
            </a:r>
            <a:r>
              <a:rPr b="1" lang="fr">
                <a:solidFill>
                  <a:srgbClr val="E73937"/>
                </a:solidFill>
              </a:rPr>
              <a:t>Encryption</a:t>
            </a:r>
            <a:r>
              <a:rPr lang="fr">
                <a:solidFill>
                  <a:srgbClr val="2A4194"/>
                </a:solidFill>
              </a:rPr>
              <a:t>: encrypt objects in Amazon S3 using encryption keys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75" y="409822"/>
            <a:ext cx="1600500" cy="78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/>
        </p:nvSpPr>
        <p:spPr>
          <a:xfrm>
            <a:off x="1490700" y="562750"/>
            <a:ext cx="53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Bucket settings for Block Public Access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497" name="Google Shape;497;p71"/>
          <p:cNvSpPr txBox="1"/>
          <p:nvPr/>
        </p:nvSpPr>
        <p:spPr>
          <a:xfrm>
            <a:off x="804175" y="3729875"/>
            <a:ext cx="821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A4194"/>
                </a:solidFill>
              </a:rPr>
              <a:t>• These settings were created to prevent company data leaks</a:t>
            </a:r>
            <a:endParaRPr b="1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If you know your bucket should never be public, leave these on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Can be set at the account level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498" name="Google Shape;4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75" y="409822"/>
            <a:ext cx="1600500" cy="78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75" y="1268613"/>
            <a:ext cx="7693102" cy="238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/>
        </p:nvSpPr>
        <p:spPr>
          <a:xfrm>
            <a:off x="2132950" y="257950"/>
            <a:ext cx="47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S3 Storage Classes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505" name="Google Shape;5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162" y="177537"/>
            <a:ext cx="637825" cy="6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75" y="815350"/>
            <a:ext cx="8203850" cy="2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2"/>
          <p:cNvSpPr txBox="1"/>
          <p:nvPr/>
        </p:nvSpPr>
        <p:spPr>
          <a:xfrm>
            <a:off x="5943775" y="3978700"/>
            <a:ext cx="106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</a:rPr>
              <a:t>Minimum storage duration of 90 days</a:t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08" name="Google Shape;508;p72"/>
          <p:cNvSpPr txBox="1"/>
          <p:nvPr/>
        </p:nvSpPr>
        <p:spPr>
          <a:xfrm>
            <a:off x="8000975" y="3978700"/>
            <a:ext cx="106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</a:rPr>
              <a:t>Minimum storage duration of 180 days</a:t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09" name="Google Shape;509;p72"/>
          <p:cNvSpPr txBox="1"/>
          <p:nvPr/>
        </p:nvSpPr>
        <p:spPr>
          <a:xfrm>
            <a:off x="7010475" y="3978700"/>
            <a:ext cx="106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</a:rPr>
              <a:t>Minimum storage duration of 90 days</a:t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10" name="Google Shape;510;p72"/>
          <p:cNvSpPr txBox="1"/>
          <p:nvPr/>
        </p:nvSpPr>
        <p:spPr>
          <a:xfrm>
            <a:off x="5875775" y="2993550"/>
            <a:ext cx="319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E73937"/>
                </a:solidFill>
              </a:rPr>
              <a:t>• Low-cost object storage meant for archiving / backup</a:t>
            </a:r>
            <a:endParaRPr sz="1300">
              <a:solidFill>
                <a:srgbClr val="E739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E73937"/>
                </a:solidFill>
              </a:rPr>
              <a:t>• Pricing: price for storage + object retrieval cost</a:t>
            </a:r>
            <a:endParaRPr sz="1300">
              <a:solidFill>
                <a:srgbClr val="E73937"/>
              </a:solidFill>
            </a:endParaRPr>
          </a:p>
        </p:txBody>
      </p:sp>
      <p:sp>
        <p:nvSpPr>
          <p:cNvPr id="511" name="Google Shape;511;p72"/>
          <p:cNvSpPr txBox="1"/>
          <p:nvPr/>
        </p:nvSpPr>
        <p:spPr>
          <a:xfrm>
            <a:off x="3309627" y="2946400"/>
            <a:ext cx="2629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E73937"/>
                </a:solidFill>
              </a:rPr>
              <a:t>• For data that is less frequently accessed, but requires rapid access when needed</a:t>
            </a:r>
            <a:endParaRPr sz="1300">
              <a:solidFill>
                <a:srgbClr val="E739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E73937"/>
                </a:solidFill>
              </a:rPr>
              <a:t>• Lower cost than S3 Standard</a:t>
            </a:r>
            <a:endParaRPr sz="1300">
              <a:solidFill>
                <a:srgbClr val="E73937"/>
              </a:solidFill>
            </a:endParaRPr>
          </a:p>
        </p:txBody>
      </p:sp>
      <p:sp>
        <p:nvSpPr>
          <p:cNvPr id="512" name="Google Shape;512;p72"/>
          <p:cNvSpPr txBox="1"/>
          <p:nvPr/>
        </p:nvSpPr>
        <p:spPr>
          <a:xfrm>
            <a:off x="3309625" y="4015050"/>
            <a:ext cx="106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</a:rPr>
              <a:t>Disaster Recovery, backups</a:t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13" name="Google Shape;513;p72"/>
          <p:cNvSpPr txBox="1"/>
          <p:nvPr/>
        </p:nvSpPr>
        <p:spPr>
          <a:xfrm>
            <a:off x="4190575" y="3978700"/>
            <a:ext cx="152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</a:rPr>
              <a:t>Storing secondary backup copies of on-premises data, or data you can recreate</a:t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14" name="Google Shape;514;p72"/>
          <p:cNvSpPr txBox="1"/>
          <p:nvPr/>
        </p:nvSpPr>
        <p:spPr>
          <a:xfrm>
            <a:off x="135525" y="2800350"/>
            <a:ext cx="1893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A4194"/>
                </a:solidFill>
              </a:rPr>
              <a:t>• Used for frequently accessed data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A4194"/>
                </a:solidFill>
              </a:rPr>
              <a:t>• Low latency and high throughput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A4194"/>
                </a:solidFill>
              </a:rPr>
              <a:t>• Sustain 2 concurrent facility failures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A4194"/>
                </a:solidFill>
              </a:rPr>
              <a:t>• Use Cases: Big Data analytics, mobile &amp; gaming applications, content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A4194"/>
                </a:solidFill>
              </a:rPr>
              <a:t>distribution…</a:t>
            </a:r>
            <a:endParaRPr sz="12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4194"/>
              </a:solidFill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1827975" y="2927400"/>
            <a:ext cx="148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A4194"/>
                </a:solidFill>
                <a:latin typeface="Roboto"/>
                <a:ea typeface="Roboto"/>
                <a:cs typeface="Roboto"/>
                <a:sym typeface="Roboto"/>
              </a:rPr>
              <a:t>designed to optimize storage costs by automatically moving data to the most cost-effective access tier as access patterns change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/>
        </p:nvSpPr>
        <p:spPr>
          <a:xfrm>
            <a:off x="498450" y="797550"/>
            <a:ext cx="471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2A4194"/>
                </a:solidFill>
              </a:rPr>
              <a:t>AWS </a:t>
            </a:r>
            <a:r>
              <a:rPr b="1" lang="fr" sz="2900">
                <a:solidFill>
                  <a:srgbClr val="2A4194"/>
                </a:solidFill>
              </a:rPr>
              <a:t>Databases </a:t>
            </a:r>
            <a:r>
              <a:rPr b="1" lang="fr" sz="2900">
                <a:solidFill>
                  <a:srgbClr val="2A4194"/>
                </a:solidFill>
              </a:rPr>
              <a:t>services</a:t>
            </a:r>
            <a:endParaRPr b="1" sz="2900">
              <a:solidFill>
                <a:srgbClr val="2A4194"/>
              </a:solidFill>
            </a:endParaRPr>
          </a:p>
        </p:txBody>
      </p:sp>
      <p:sp>
        <p:nvSpPr>
          <p:cNvPr id="521" name="Google Shape;521;p73"/>
          <p:cNvSpPr txBox="1"/>
          <p:nvPr/>
        </p:nvSpPr>
        <p:spPr>
          <a:xfrm>
            <a:off x="346514" y="3718050"/>
            <a:ext cx="1922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RDS</a:t>
            </a:r>
            <a:endParaRPr b="1">
              <a:solidFill>
                <a:srgbClr val="E73937"/>
              </a:solidFill>
            </a:endParaRPr>
          </a:p>
        </p:txBody>
      </p:sp>
      <p:sp>
        <p:nvSpPr>
          <p:cNvPr id="522" name="Google Shape;522;p73"/>
          <p:cNvSpPr txBox="1"/>
          <p:nvPr/>
        </p:nvSpPr>
        <p:spPr>
          <a:xfrm>
            <a:off x="2948439" y="3718050"/>
            <a:ext cx="1922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DynamoDB</a:t>
            </a:r>
            <a:endParaRPr b="1">
              <a:solidFill>
                <a:srgbClr val="E73937"/>
              </a:solidFill>
            </a:endParaRPr>
          </a:p>
        </p:txBody>
      </p:sp>
      <p:pic>
        <p:nvPicPr>
          <p:cNvPr id="523" name="Google Shape;5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88" y="1944461"/>
            <a:ext cx="1828875" cy="16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00" y="1771650"/>
            <a:ext cx="2002825" cy="20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Databases &amp; Shared Responsibility on AWS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30" name="Google Shape;530;p74"/>
          <p:cNvSpPr txBox="1"/>
          <p:nvPr/>
        </p:nvSpPr>
        <p:spPr>
          <a:xfrm>
            <a:off x="913400" y="1240350"/>
            <a:ext cx="8051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AWS offers use to manage different databases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 Benefits include:</a:t>
            </a:r>
            <a:endParaRPr u="sng">
              <a:solidFill>
                <a:srgbClr val="E73937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Quick Provisioning, High Availability, Vertical and Horizontal Scaling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Automated Backup &amp; Restore, Operations, Upgrades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Operating System Patching is handled by AWS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 Monitoring, alerting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</a:t>
            </a:r>
            <a:r>
              <a:rPr lang="fr" u="sng">
                <a:solidFill>
                  <a:srgbClr val="E73937"/>
                </a:solidFill>
              </a:rPr>
              <a:t>Note:</a:t>
            </a:r>
            <a:r>
              <a:rPr lang="fr">
                <a:solidFill>
                  <a:srgbClr val="2A4194"/>
                </a:solidFill>
              </a:rPr>
              <a:t> many databases technologies could be run on EC2, but you must handle yourself the     resiliency, backup, patching, high availability, fault tolerance, scaling…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9750"/>
            <a:ext cx="8839198" cy="297868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5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Relational Databases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37" name="Google Shape;537;p75"/>
          <p:cNvSpPr txBox="1"/>
          <p:nvPr/>
        </p:nvSpPr>
        <p:spPr>
          <a:xfrm>
            <a:off x="829575" y="1039750"/>
            <a:ext cx="717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Looks just like Excel spreadsheets, with links between them!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Can use the SQL language to perform queries / lookups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AWS RDS Overview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43" name="Google Shape;543;p76"/>
          <p:cNvSpPr txBox="1"/>
          <p:nvPr/>
        </p:nvSpPr>
        <p:spPr>
          <a:xfrm>
            <a:off x="829575" y="1200150"/>
            <a:ext cx="7171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RDS stands for Relational Database Service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It’s a managed DB service for DB use SQL as a query language.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It allows you to create databases in the cloud that are managed by AWS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Postgres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MySQL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MariaDB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Oracle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Microsoft SQL Server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Aurora (AWS Proprietary database)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44" name="Google Shape;5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500" y="285738"/>
            <a:ext cx="1066600" cy="105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2266943"/>
            <a:ext cx="3341801" cy="251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070875" y="461675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IAM: Users &amp; Groups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30100"/>
            <a:ext cx="8839200" cy="192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624000" y="1147200"/>
            <a:ext cx="8520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Char char="●"/>
            </a:pPr>
            <a:r>
              <a:rPr b="1" lang="fr" sz="1300">
                <a:solidFill>
                  <a:srgbClr val="2A4194"/>
                </a:solidFill>
              </a:rPr>
              <a:t>Root account</a:t>
            </a:r>
            <a:r>
              <a:rPr lang="fr" sz="1300">
                <a:solidFill>
                  <a:srgbClr val="2A4194"/>
                </a:solidFill>
              </a:rPr>
              <a:t> created by default, shouldn’t be used or shared</a:t>
            </a:r>
            <a:endParaRPr sz="1300">
              <a:solidFill>
                <a:srgbClr val="2A4194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Char char="●"/>
            </a:pPr>
            <a:r>
              <a:rPr b="1" lang="fr" sz="1300">
                <a:solidFill>
                  <a:srgbClr val="2A4194"/>
                </a:solidFill>
              </a:rPr>
              <a:t>Users</a:t>
            </a:r>
            <a:r>
              <a:rPr lang="fr" sz="1300">
                <a:solidFill>
                  <a:srgbClr val="2A4194"/>
                </a:solidFill>
              </a:rPr>
              <a:t> are people within your organization, and can be grouped</a:t>
            </a:r>
            <a:endParaRPr sz="1300">
              <a:solidFill>
                <a:srgbClr val="2A4194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Char char="●"/>
            </a:pPr>
            <a:r>
              <a:rPr b="1" lang="fr" sz="1300">
                <a:solidFill>
                  <a:srgbClr val="2A4194"/>
                </a:solidFill>
              </a:rPr>
              <a:t>Groups</a:t>
            </a:r>
            <a:r>
              <a:rPr lang="fr" sz="1300">
                <a:solidFill>
                  <a:srgbClr val="2A4194"/>
                </a:solidFill>
              </a:rPr>
              <a:t> only contain users, not other groups</a:t>
            </a:r>
            <a:endParaRPr sz="1300">
              <a:solidFill>
                <a:srgbClr val="2A4194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300"/>
              <a:buChar char="●"/>
            </a:pPr>
            <a:r>
              <a:rPr lang="fr" sz="1300">
                <a:solidFill>
                  <a:srgbClr val="2A4194"/>
                </a:solidFill>
              </a:rPr>
              <a:t>Users don’t have to belong to a group, and user can belong to multiple groups</a:t>
            </a:r>
            <a:endParaRPr sz="1300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RDS Deployments: Read Replicas, Multi-AZ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51" name="Google Shape;551;p77"/>
          <p:cNvSpPr txBox="1"/>
          <p:nvPr/>
        </p:nvSpPr>
        <p:spPr>
          <a:xfrm>
            <a:off x="1439175" y="1200150"/>
            <a:ext cx="328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Read Replicas: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552" name="Google Shape;552;p77"/>
          <p:cNvSpPr txBox="1"/>
          <p:nvPr/>
        </p:nvSpPr>
        <p:spPr>
          <a:xfrm>
            <a:off x="5181600" y="1200150"/>
            <a:ext cx="328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Multi-AZ: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53" name="Google Shape;5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38" y="2686658"/>
            <a:ext cx="3276075" cy="217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675" y="2683686"/>
            <a:ext cx="3285001" cy="21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7"/>
          <p:cNvSpPr txBox="1"/>
          <p:nvPr/>
        </p:nvSpPr>
        <p:spPr>
          <a:xfrm>
            <a:off x="682000" y="1635900"/>
            <a:ext cx="372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Scale the read workload of your DB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Can create up to 15 Read Replicas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Data is only written to the main DB</a:t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4601725" y="1635900"/>
            <a:ext cx="462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Failover in case of AZ outage (high availability)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Data is only read/written to the main database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Can only have 1 other AZ as failover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RDS Deployments: Multi-Region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62" name="Google Shape;562;p78"/>
          <p:cNvSpPr txBox="1"/>
          <p:nvPr/>
        </p:nvSpPr>
        <p:spPr>
          <a:xfrm>
            <a:off x="1439175" y="1200150"/>
            <a:ext cx="328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Multi-Region (Read Replicas)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563" name="Google Shape;563;p78"/>
          <p:cNvSpPr txBox="1"/>
          <p:nvPr/>
        </p:nvSpPr>
        <p:spPr>
          <a:xfrm>
            <a:off x="682000" y="1559700"/>
            <a:ext cx="80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Disaster recovery in case of region issue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Local performance for global reads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Replication cost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64" name="Google Shape;5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50" y="2473050"/>
            <a:ext cx="7759900" cy="21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/>
          <p:nvPr/>
        </p:nvSpPr>
        <p:spPr>
          <a:xfrm>
            <a:off x="1370675" y="562750"/>
            <a:ext cx="685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Advantage over using RDS versus deploying DB on EC2</a:t>
            </a:r>
            <a:endParaRPr b="1" sz="1900">
              <a:solidFill>
                <a:srgbClr val="2A41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70" name="Google Shape;570;p79"/>
          <p:cNvSpPr txBox="1"/>
          <p:nvPr/>
        </p:nvSpPr>
        <p:spPr>
          <a:xfrm>
            <a:off x="1091700" y="1179850"/>
            <a:ext cx="8051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RDS is a managed service:</a:t>
            </a:r>
            <a:endParaRPr u="sng">
              <a:solidFill>
                <a:srgbClr val="E73937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Automated provisioning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OS patching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Continuous backups and restore to specific timestamp (Point in Time Restore)!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Monitoring dashboards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Read replicas for improved read performance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Multi AZ setup for DR (Disaster Recovery)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Maintenance windows for upgrades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Scaling capability (vertical and horizontal)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Storage backed by EBS (gp2 or io1)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2A4194"/>
                </a:solidFill>
              </a:rPr>
              <a:t>BUT you can’t SSH into your instances</a:t>
            </a:r>
            <a:endParaRPr u="sng"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0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NoSQL Databases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76" name="Google Shape;576;p80"/>
          <p:cNvSpPr txBox="1"/>
          <p:nvPr/>
        </p:nvSpPr>
        <p:spPr>
          <a:xfrm>
            <a:off x="829575" y="1278275"/>
            <a:ext cx="7171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 NoSQL = non-SQL = non relational databases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NoSQL databases are purpose built for specific data models and have flexible schemas for building modern applications.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 Benefits:</a:t>
            </a:r>
            <a:endParaRPr u="sng">
              <a:solidFill>
                <a:srgbClr val="E73937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Flexibility: easy to evolve data model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Scalability: designed to scale-out by using distributed clusters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High-performance: optimized for a specific data model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Highly functional: types optimized for the data model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Examples: Key-value, document, graph, in-memory, search databases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NoSQL data example: JSON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82" name="Google Shape;582;p81"/>
          <p:cNvSpPr txBox="1"/>
          <p:nvPr/>
        </p:nvSpPr>
        <p:spPr>
          <a:xfrm>
            <a:off x="710475" y="1535850"/>
            <a:ext cx="5436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E73937"/>
                </a:solidFill>
              </a:rPr>
              <a:t>JSON = JavaScript Object Notation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E73937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JSON is a common form of data that fits into a NoSQL model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Data can be nested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Fields can change over time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Support for new types: arrays, etc…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83" name="Google Shape;5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80" y="1272350"/>
            <a:ext cx="3456945" cy="32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DynamoDB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89" name="Google Shape;589;p82"/>
          <p:cNvSpPr txBox="1"/>
          <p:nvPr/>
        </p:nvSpPr>
        <p:spPr>
          <a:xfrm>
            <a:off x="913400" y="1428750"/>
            <a:ext cx="760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Fully Managed Highly available with replication across 3 AZ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NoSQL database - not a relational database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Scales to massive workloads, distributed “serverless” database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Millions of requests per seconds, trillions of row, 100s of TB of storage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Fast and consistent in performance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Single-digit millisecond latency – low latency retrieval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Integrated with IAM for security, authorization and administration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Low cost and auto scaling capabilities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Standard &amp; Infrequent Access (IA) Table Class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90" name="Google Shape;5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800" y="267850"/>
            <a:ext cx="10477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DynamoDB – type of data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596" name="Google Shape;596;p83"/>
          <p:cNvSpPr txBox="1"/>
          <p:nvPr/>
        </p:nvSpPr>
        <p:spPr>
          <a:xfrm>
            <a:off x="913400" y="1276350"/>
            <a:ext cx="7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DynamoDB is a key/value database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597" name="Google Shape;5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75" y="1885950"/>
            <a:ext cx="5335466" cy="30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DynamoDB Accelerator - DAX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03" name="Google Shape;603;p84"/>
          <p:cNvSpPr txBox="1"/>
          <p:nvPr/>
        </p:nvSpPr>
        <p:spPr>
          <a:xfrm>
            <a:off x="913400" y="1428750"/>
            <a:ext cx="5089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Fully Managed </a:t>
            </a:r>
            <a:r>
              <a:rPr lang="fr">
                <a:solidFill>
                  <a:srgbClr val="E73937"/>
                </a:solidFill>
              </a:rPr>
              <a:t>in-memory cache </a:t>
            </a:r>
            <a:r>
              <a:rPr lang="fr">
                <a:solidFill>
                  <a:srgbClr val="2A4194"/>
                </a:solidFill>
              </a:rPr>
              <a:t>for DynamoDB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E73937"/>
                </a:solidFill>
              </a:rPr>
              <a:t>10x performance improvement</a:t>
            </a:r>
            <a:r>
              <a:rPr lang="fr">
                <a:solidFill>
                  <a:srgbClr val="2A4194"/>
                </a:solidFill>
              </a:rPr>
              <a:t> – single- digit millisecond latency to microseconds latency – when accessing your DynamoDB tables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Secure, highly scalable &amp; highly available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Difference with ElastiCache at the CCP level: </a:t>
            </a:r>
            <a:r>
              <a:rPr lang="fr">
                <a:solidFill>
                  <a:srgbClr val="E73937"/>
                </a:solidFill>
              </a:rPr>
              <a:t>DAX is only used for and is integrated with DynamoDB</a:t>
            </a:r>
            <a:r>
              <a:rPr lang="fr">
                <a:solidFill>
                  <a:srgbClr val="2A4194"/>
                </a:solidFill>
              </a:rPr>
              <a:t>, while ElastiCache can be used for other databases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604" name="Google Shape;6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300" y="1192150"/>
            <a:ext cx="2836300" cy="298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5"/>
          <p:cNvSpPr txBox="1"/>
          <p:nvPr/>
        </p:nvSpPr>
        <p:spPr>
          <a:xfrm>
            <a:off x="346050" y="797550"/>
            <a:ext cx="488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rgbClr val="2A4194"/>
                </a:solidFill>
              </a:rPr>
              <a:t>AWS Networking services</a:t>
            </a:r>
            <a:endParaRPr b="1" sz="2900">
              <a:solidFill>
                <a:srgbClr val="2A4194"/>
              </a:solidFill>
            </a:endParaRPr>
          </a:p>
        </p:txBody>
      </p:sp>
      <p:sp>
        <p:nvSpPr>
          <p:cNvPr id="610" name="Google Shape;610;p85"/>
          <p:cNvSpPr txBox="1"/>
          <p:nvPr/>
        </p:nvSpPr>
        <p:spPr>
          <a:xfrm>
            <a:off x="653250" y="4345050"/>
            <a:ext cx="42702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73937"/>
                </a:solidFill>
              </a:rPr>
              <a:t>Amazon Virtual private cloud (VPC) </a:t>
            </a:r>
            <a:endParaRPr b="1" sz="1800">
              <a:solidFill>
                <a:srgbClr val="E73937"/>
              </a:solidFill>
            </a:endParaRPr>
          </a:p>
        </p:txBody>
      </p:sp>
      <p:pic>
        <p:nvPicPr>
          <p:cNvPr id="611" name="Google Shape;6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5" y="1762638"/>
            <a:ext cx="4197225" cy="22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6"/>
          <p:cNvSpPr txBox="1"/>
          <p:nvPr/>
        </p:nvSpPr>
        <p:spPr>
          <a:xfrm>
            <a:off x="1370675" y="562750"/>
            <a:ext cx="576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Amazon Virtual private cloud (VPC) </a:t>
            </a:r>
            <a:endParaRPr b="1" sz="19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17" name="Google Shape;617;p86"/>
          <p:cNvSpPr txBox="1"/>
          <p:nvPr/>
        </p:nvSpPr>
        <p:spPr>
          <a:xfrm>
            <a:off x="852775" y="1361225"/>
            <a:ext cx="760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An Amazon VPC is an isolated portion of the AWS cloud. You use Amazon VPC to create a virtual network topology for your Amazon EC2 resources.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You have complete control over your virtual networking environment, including selection of your own </a:t>
            </a:r>
            <a:r>
              <a:rPr lang="fr">
                <a:solidFill>
                  <a:srgbClr val="E73937"/>
                </a:solidFill>
              </a:rPr>
              <a:t>IP address range</a:t>
            </a:r>
            <a:r>
              <a:rPr lang="fr">
                <a:solidFill>
                  <a:srgbClr val="2A4194"/>
                </a:solidFill>
              </a:rPr>
              <a:t>, creation of </a:t>
            </a:r>
            <a:r>
              <a:rPr lang="fr">
                <a:solidFill>
                  <a:srgbClr val="E73937"/>
                </a:solidFill>
              </a:rPr>
              <a:t>subnets</a:t>
            </a:r>
            <a:r>
              <a:rPr lang="fr">
                <a:solidFill>
                  <a:srgbClr val="2A4194"/>
                </a:solidFill>
              </a:rPr>
              <a:t>, and configuration of </a:t>
            </a:r>
            <a:r>
              <a:rPr lang="fr">
                <a:solidFill>
                  <a:srgbClr val="E73937"/>
                </a:solidFill>
              </a:rPr>
              <a:t>route tables</a:t>
            </a:r>
            <a:r>
              <a:rPr lang="fr">
                <a:solidFill>
                  <a:srgbClr val="2A4194"/>
                </a:solidFill>
              </a:rPr>
              <a:t> and </a:t>
            </a:r>
            <a:r>
              <a:rPr lang="fr">
                <a:solidFill>
                  <a:srgbClr val="E73937"/>
                </a:solidFill>
              </a:rPr>
              <a:t>network gateways.</a:t>
            </a:r>
            <a:endParaRPr>
              <a:solidFill>
                <a:srgbClr val="E73937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You can create a </a:t>
            </a:r>
            <a:r>
              <a:rPr lang="fr" u="sng">
                <a:solidFill>
                  <a:srgbClr val="2A4194"/>
                </a:solidFill>
              </a:rPr>
              <a:t>public-facing</a:t>
            </a:r>
            <a:r>
              <a:rPr lang="fr">
                <a:solidFill>
                  <a:srgbClr val="2A4194"/>
                </a:solidFill>
              </a:rPr>
              <a:t> subnet for your </a:t>
            </a:r>
            <a:r>
              <a:rPr lang="fr">
                <a:solidFill>
                  <a:srgbClr val="2A4194"/>
                </a:solidFill>
              </a:rPr>
              <a:t>web servers</a:t>
            </a:r>
            <a:r>
              <a:rPr lang="fr">
                <a:solidFill>
                  <a:srgbClr val="2A4194"/>
                </a:solidFill>
              </a:rPr>
              <a:t> that has access to the Internet, and place your backend systems such as databases or application servers in a </a:t>
            </a:r>
            <a:r>
              <a:rPr lang="fr" u="sng">
                <a:solidFill>
                  <a:srgbClr val="2A4194"/>
                </a:solidFill>
              </a:rPr>
              <a:t>private-facing</a:t>
            </a:r>
            <a:r>
              <a:rPr lang="fr">
                <a:solidFill>
                  <a:srgbClr val="2A4194"/>
                </a:solidFill>
              </a:rPr>
              <a:t> subnet with no Internet access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3011125" y="504450"/>
            <a:ext cx="324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IAM </a:t>
            </a:r>
            <a:r>
              <a:rPr b="1" lang="fr" sz="1900">
                <a:solidFill>
                  <a:srgbClr val="2A4194"/>
                </a:solidFill>
              </a:rPr>
              <a:t>Permissions</a:t>
            </a:r>
            <a:r>
              <a:rPr b="1" lang="fr" sz="1900">
                <a:solidFill>
                  <a:srgbClr val="2A4194"/>
                </a:solidFill>
              </a:rPr>
              <a:t> for S3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570400" y="1489325"/>
            <a:ext cx="4344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s3:ListBucket permission applies to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arn:aws:s3:::test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=&gt; bucket level permission 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• s3:GetObject, s3:PutObject, s3:DeleteObject applies to arn:aws:s3:::test/</a:t>
            </a:r>
            <a:r>
              <a:rPr b="1" lang="fr">
                <a:solidFill>
                  <a:srgbClr val="E73937"/>
                </a:solidFill>
              </a:rPr>
              <a:t>*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73937"/>
                </a:solidFill>
              </a:rPr>
              <a:t>=&gt; object level permission</a:t>
            </a:r>
            <a:endParaRPr b="1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50" y="971550"/>
            <a:ext cx="4126360" cy="3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VPCs and subnets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23" name="Google Shape;623;p87"/>
          <p:cNvSpPr txBox="1"/>
          <p:nvPr/>
        </p:nvSpPr>
        <p:spPr>
          <a:xfrm>
            <a:off x="852775" y="1134000"/>
            <a:ext cx="4633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 </a:t>
            </a:r>
            <a:r>
              <a:rPr lang="fr">
                <a:solidFill>
                  <a:srgbClr val="E73937"/>
                </a:solidFill>
              </a:rPr>
              <a:t>subnet</a:t>
            </a:r>
            <a:r>
              <a:rPr lang="fr">
                <a:solidFill>
                  <a:srgbClr val="2A4194"/>
                </a:solidFill>
              </a:rPr>
              <a:t> defines a range of IP addresses in your VPC.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You can launch AWS resources into a subnet that you select.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 </a:t>
            </a:r>
            <a:r>
              <a:rPr lang="fr">
                <a:solidFill>
                  <a:srgbClr val="E73937"/>
                </a:solidFill>
              </a:rPr>
              <a:t>private subnet </a:t>
            </a:r>
            <a:r>
              <a:rPr lang="fr">
                <a:solidFill>
                  <a:srgbClr val="2A4194"/>
                </a:solidFill>
              </a:rPr>
              <a:t>should be used for resources that won’t be accessible over the Internet.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 </a:t>
            </a:r>
            <a:r>
              <a:rPr lang="fr">
                <a:solidFill>
                  <a:srgbClr val="E73937"/>
                </a:solidFill>
              </a:rPr>
              <a:t>public subnet </a:t>
            </a:r>
            <a:r>
              <a:rPr lang="fr">
                <a:solidFill>
                  <a:srgbClr val="2A4194"/>
                </a:solidFill>
              </a:rPr>
              <a:t>should be used for resources that will be accessed over the Internet.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Each subnet must reside entirely within one Availability Zone and </a:t>
            </a:r>
            <a:r>
              <a:rPr lang="fr" u="sng">
                <a:solidFill>
                  <a:srgbClr val="2A4194"/>
                </a:solidFill>
              </a:rPr>
              <a:t>cannot</a:t>
            </a:r>
            <a:r>
              <a:rPr lang="fr">
                <a:solidFill>
                  <a:srgbClr val="2A4194"/>
                </a:solidFill>
              </a:rPr>
              <a:t> span zones.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624" name="Google Shape;6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913" y="742950"/>
            <a:ext cx="2711378" cy="37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8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VPCs And IP Addresses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30" name="Google Shape;630;p88"/>
          <p:cNvSpPr txBox="1"/>
          <p:nvPr/>
        </p:nvSpPr>
        <p:spPr>
          <a:xfrm>
            <a:off x="-49575" y="1145700"/>
            <a:ext cx="929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When you create your VPC, you specify its set of IP addresses with CIDR notation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E73937"/>
                </a:solidFill>
              </a:rPr>
              <a:t>Classless Inter-Domain Routing (CIDR)</a:t>
            </a:r>
            <a:r>
              <a:rPr lang="fr">
                <a:solidFill>
                  <a:srgbClr val="2A4194"/>
                </a:solidFill>
              </a:rPr>
              <a:t> notation is a simplified way to show a specific range of IP addresses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73937"/>
                </a:solidFill>
              </a:rPr>
              <a:t>Example:</a:t>
            </a:r>
            <a:r>
              <a:rPr lang="fr">
                <a:solidFill>
                  <a:srgbClr val="2A4194"/>
                </a:solidFill>
              </a:rPr>
              <a:t> 10.0.0.0/16 = all IPs from 10.0.0.0 to 10.0.255.255</a:t>
            </a:r>
            <a:endParaRPr>
              <a:solidFill>
                <a:srgbClr val="2A4194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2A4194"/>
                </a:solidFill>
              </a:rPr>
              <a:t>Subnets</a:t>
            </a:r>
            <a:r>
              <a:rPr lang="fr">
                <a:solidFill>
                  <a:srgbClr val="2A4194"/>
                </a:solidFill>
              </a:rPr>
              <a:t> are segments or partitions of a network, divided by CIDR range.</a:t>
            </a:r>
            <a:endParaRPr>
              <a:solidFill>
                <a:srgbClr val="2A419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rgbClr val="E73937"/>
                </a:solidFill>
              </a:rPr>
              <a:t>How does that work? What does the 16 define?</a:t>
            </a:r>
            <a:endParaRPr u="sng">
              <a:solidFill>
                <a:srgbClr val="E7393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631" name="Google Shape;63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825" y="2800350"/>
            <a:ext cx="5530132" cy="2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8"/>
          <p:cNvSpPr txBox="1"/>
          <p:nvPr/>
        </p:nvSpPr>
        <p:spPr>
          <a:xfrm>
            <a:off x="456100" y="32679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Every set of 4 digits in an IP address represents a set of 8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binary values (8 bits).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VPCs And IP Addresses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38" name="Google Shape;638;p89"/>
          <p:cNvSpPr txBox="1"/>
          <p:nvPr/>
        </p:nvSpPr>
        <p:spPr>
          <a:xfrm>
            <a:off x="-256450" y="1108100"/>
            <a:ext cx="94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The 16 in the CIDR notation example represents how many of those bits are "locked down" and cannot change.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639" name="Google Shape;63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00" y="1593725"/>
            <a:ext cx="4620126" cy="17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675" y="3458638"/>
            <a:ext cx="4704752" cy="10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9"/>
          <p:cNvSpPr txBox="1"/>
          <p:nvPr/>
        </p:nvSpPr>
        <p:spPr>
          <a:xfrm>
            <a:off x="6501375" y="37563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The unlocked bits can change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between 1 and 0, allowing the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full range of possible values.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0"/>
          <p:cNvSpPr txBox="1"/>
          <p:nvPr/>
        </p:nvSpPr>
        <p:spPr>
          <a:xfrm>
            <a:off x="1370675" y="562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VPCs And IP Addresses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647" name="Google Shape;6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" y="1114450"/>
            <a:ext cx="8839201" cy="337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1"/>
          <p:cNvSpPr txBox="1"/>
          <p:nvPr/>
        </p:nvSpPr>
        <p:spPr>
          <a:xfrm>
            <a:off x="1370675" y="5143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VPCs And IP Addresses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53" name="Google Shape;653;p91"/>
          <p:cNvSpPr txBox="1"/>
          <p:nvPr/>
        </p:nvSpPr>
        <p:spPr>
          <a:xfrm>
            <a:off x="1013950" y="1067850"/>
            <a:ext cx="70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AWS VPCs can use CIDR ranges between </a:t>
            </a:r>
            <a:r>
              <a:rPr lang="fr">
                <a:solidFill>
                  <a:srgbClr val="E73937"/>
                </a:solidFill>
              </a:rPr>
              <a:t>/16 and /28</a:t>
            </a:r>
            <a:r>
              <a:rPr lang="fr">
                <a:solidFill>
                  <a:srgbClr val="2A4194"/>
                </a:solidFill>
              </a:rPr>
              <a:t>.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For every one step a CIDR range increases, the total number of IPs is cut in half:</a:t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654" name="Google Shape;6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3550"/>
            <a:ext cx="8839202" cy="251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/>
        </p:nvSpPr>
        <p:spPr>
          <a:xfrm>
            <a:off x="1370675" y="5143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 diagram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660" name="Google Shape;66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75" y="1105275"/>
            <a:ext cx="6038879" cy="38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/>
        </p:nvSpPr>
        <p:spPr>
          <a:xfrm>
            <a:off x="1370675" y="5143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How to Use Subnets</a:t>
            </a:r>
            <a:endParaRPr b="1" sz="1900">
              <a:solidFill>
                <a:srgbClr val="2A4194"/>
              </a:solidFill>
            </a:endParaRPr>
          </a:p>
        </p:txBody>
      </p:sp>
      <p:graphicFrame>
        <p:nvGraphicFramePr>
          <p:cNvPr id="666" name="Google Shape;666;p9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{EA125B51-ED82-42E5-8451-8D6DF6041D8F}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E73937"/>
                          </a:solidFill>
                        </a:rPr>
                        <a:t>Public subnets </a:t>
                      </a:r>
                      <a:endParaRPr b="1">
                        <a:solidFill>
                          <a:srgbClr val="E7393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E73937"/>
                          </a:solidFill>
                        </a:rPr>
                        <a:t>Private subnets</a:t>
                      </a:r>
                      <a:endParaRPr b="1">
                        <a:solidFill>
                          <a:srgbClr val="E7393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18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Include a routing table entry to an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Internet gateway to support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u="sng">
                          <a:solidFill>
                            <a:srgbClr val="2A4194"/>
                          </a:solidFill>
                        </a:rPr>
                        <a:t>inbound/outbound</a:t>
                      </a:r>
                      <a:r>
                        <a:rPr lang="fr">
                          <a:solidFill>
                            <a:srgbClr val="2A4194"/>
                          </a:solidFill>
                        </a:rPr>
                        <a:t> access to the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public Internet.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Do not have a routing table entry to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an Internet gateway and are not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directly accessible from the public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Internet.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Typically use a "jump box"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(</a:t>
                      </a:r>
                      <a:r>
                        <a:rPr lang="fr" u="sng">
                          <a:solidFill>
                            <a:srgbClr val="2A4194"/>
                          </a:solidFill>
                        </a:rPr>
                        <a:t>NAT/proxy/bastion host</a:t>
                      </a:r>
                      <a:r>
                        <a:rPr lang="fr">
                          <a:solidFill>
                            <a:srgbClr val="2A4194"/>
                          </a:solidFill>
                        </a:rPr>
                        <a:t>) to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support restricted, outbound-only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2A4194"/>
                          </a:solidFill>
                        </a:rPr>
                        <a:t>public Internet access.</a:t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A419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4"/>
          <p:cNvSpPr txBox="1"/>
          <p:nvPr/>
        </p:nvSpPr>
        <p:spPr>
          <a:xfrm>
            <a:off x="1917050" y="156575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How do you control your VPC traffic?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72" name="Google Shape;672;p94"/>
          <p:cNvSpPr txBox="1"/>
          <p:nvPr/>
        </p:nvSpPr>
        <p:spPr>
          <a:xfrm>
            <a:off x="684750" y="633575"/>
            <a:ext cx="3481800" cy="384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Route tables</a:t>
            </a:r>
            <a:endParaRPr b="1" sz="1300">
              <a:solidFill>
                <a:srgbClr val="E73937"/>
              </a:solidFill>
            </a:endParaRPr>
          </a:p>
        </p:txBody>
      </p:sp>
      <p:sp>
        <p:nvSpPr>
          <p:cNvPr id="673" name="Google Shape;673;p94"/>
          <p:cNvSpPr txBox="1"/>
          <p:nvPr/>
        </p:nvSpPr>
        <p:spPr>
          <a:xfrm>
            <a:off x="5229230" y="633575"/>
            <a:ext cx="3481800" cy="3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Security groups</a:t>
            </a:r>
            <a:endParaRPr b="1" sz="1300">
              <a:solidFill>
                <a:srgbClr val="E73937"/>
              </a:solidFill>
            </a:endParaRPr>
          </a:p>
        </p:txBody>
      </p:sp>
      <p:sp>
        <p:nvSpPr>
          <p:cNvPr id="674" name="Google Shape;674;p94"/>
          <p:cNvSpPr txBox="1"/>
          <p:nvPr/>
        </p:nvSpPr>
        <p:spPr>
          <a:xfrm>
            <a:off x="617718" y="2896481"/>
            <a:ext cx="3481800" cy="3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Network ACLs</a:t>
            </a:r>
            <a:endParaRPr b="1" sz="1300">
              <a:solidFill>
                <a:srgbClr val="E73937"/>
              </a:solidFill>
            </a:endParaRPr>
          </a:p>
        </p:txBody>
      </p:sp>
      <p:sp>
        <p:nvSpPr>
          <p:cNvPr id="675" name="Google Shape;675;p94"/>
          <p:cNvSpPr txBox="1"/>
          <p:nvPr/>
        </p:nvSpPr>
        <p:spPr>
          <a:xfrm>
            <a:off x="5155598" y="2896481"/>
            <a:ext cx="3481800" cy="3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E73937"/>
                </a:solidFill>
              </a:rPr>
              <a:t>Internet gateways</a:t>
            </a:r>
            <a:endParaRPr b="1" sz="1300">
              <a:solidFill>
                <a:srgbClr val="E73937"/>
              </a:solidFill>
            </a:endParaRPr>
          </a:p>
        </p:txBody>
      </p:sp>
      <p:pic>
        <p:nvPicPr>
          <p:cNvPr id="676" name="Google Shape;6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75" y="1170875"/>
            <a:ext cx="1933940" cy="164940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4"/>
          <p:cNvSpPr txBox="1"/>
          <p:nvPr/>
        </p:nvSpPr>
        <p:spPr>
          <a:xfrm>
            <a:off x="581075" y="1352963"/>
            <a:ext cx="22500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300" u="sng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fr" sz="1300">
                <a:solidFill>
                  <a:srgbClr val="2A41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Define rules to direct network traffic from subnets to different destinations.</a:t>
            </a:r>
            <a:endParaRPr sz="1300">
              <a:solidFill>
                <a:srgbClr val="2A41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94"/>
          <p:cNvSpPr txBox="1"/>
          <p:nvPr/>
        </p:nvSpPr>
        <p:spPr>
          <a:xfrm>
            <a:off x="5029000" y="1084050"/>
            <a:ext cx="2086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</a:t>
            </a:r>
            <a:r>
              <a:rPr lang="fr" sz="1300">
                <a:solidFill>
                  <a:srgbClr val="2A4194"/>
                </a:solidFill>
              </a:rPr>
              <a:t>A firewall that controls traffic to and from an ENI / an EC2 Instance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Can have only ALLOW rules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Rules include IP addresses and other security groups</a:t>
            </a:r>
            <a:endParaRPr sz="1300">
              <a:solidFill>
                <a:srgbClr val="2A4194"/>
              </a:solidFill>
            </a:endParaRPr>
          </a:p>
        </p:txBody>
      </p:sp>
      <p:pic>
        <p:nvPicPr>
          <p:cNvPr id="679" name="Google Shape;67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450" y="1123950"/>
            <a:ext cx="2347299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4"/>
          <p:cNvSpPr txBox="1"/>
          <p:nvPr/>
        </p:nvSpPr>
        <p:spPr>
          <a:xfrm>
            <a:off x="499425" y="3509975"/>
            <a:ext cx="2809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</a:t>
            </a:r>
            <a:r>
              <a:rPr lang="fr" sz="1300">
                <a:solidFill>
                  <a:srgbClr val="2A4194"/>
                </a:solidFill>
              </a:rPr>
              <a:t>firewall which controls traffic from and tosubnet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Can have ALLOW and DENY rules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Are attached at the Subnet level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Rules only include IP addresses</a:t>
            </a:r>
            <a:endParaRPr sz="1300">
              <a:solidFill>
                <a:srgbClr val="2A4194"/>
              </a:solidFill>
            </a:endParaRPr>
          </a:p>
        </p:txBody>
      </p:sp>
      <p:pic>
        <p:nvPicPr>
          <p:cNvPr id="681" name="Google Shape;68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150" y="3453875"/>
            <a:ext cx="1268975" cy="16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4"/>
          <p:cNvSpPr txBox="1"/>
          <p:nvPr/>
        </p:nvSpPr>
        <p:spPr>
          <a:xfrm>
            <a:off x="5029000" y="3585875"/>
            <a:ext cx="2600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Public Subnets have a route to the internet gateway.</a:t>
            </a:r>
            <a:endParaRPr sz="13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A4194"/>
                </a:solidFill>
              </a:rPr>
              <a:t>• NAT Gateways allow your instances in your Private Subnets to access the internet while remaining private</a:t>
            </a:r>
            <a:endParaRPr sz="1300">
              <a:solidFill>
                <a:srgbClr val="2A4194"/>
              </a:solidFill>
            </a:endParaRPr>
          </a:p>
        </p:txBody>
      </p:sp>
      <p:pic>
        <p:nvPicPr>
          <p:cNvPr id="683" name="Google Shape;683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075" y="3360018"/>
            <a:ext cx="1526088" cy="17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5"/>
          <p:cNvSpPr txBox="1"/>
          <p:nvPr/>
        </p:nvSpPr>
        <p:spPr>
          <a:xfrm>
            <a:off x="1231125" y="9517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Directing Traffic To Your VPC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689" name="Google Shape;689;p95"/>
          <p:cNvSpPr txBox="1"/>
          <p:nvPr/>
        </p:nvSpPr>
        <p:spPr>
          <a:xfrm>
            <a:off x="377950" y="1472100"/>
            <a:ext cx="830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2A4194"/>
                </a:solidFill>
              </a:rPr>
              <a:t>To enable access to or from the Internet for instances in a VPC subnet, you must: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E73937"/>
              </a:buClr>
              <a:buSzPts val="1500"/>
              <a:buAutoNum type="arabicPeriod"/>
            </a:pPr>
            <a:r>
              <a:rPr lang="fr" sz="1500">
                <a:solidFill>
                  <a:srgbClr val="2A4194"/>
                </a:solidFill>
              </a:rPr>
              <a:t>Attach an Internet gateway to your VPC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AutoNum type="arabicPeriod"/>
            </a:pPr>
            <a:r>
              <a:rPr lang="fr" sz="1500">
                <a:solidFill>
                  <a:srgbClr val="2A4194"/>
                </a:solidFill>
              </a:rPr>
              <a:t>Ensure that your </a:t>
            </a:r>
            <a:r>
              <a:rPr lang="fr" sz="1500">
                <a:solidFill>
                  <a:srgbClr val="2A4194"/>
                </a:solidFill>
              </a:rPr>
              <a:t>subnet</a:t>
            </a:r>
            <a:r>
              <a:rPr lang="fr" sz="1500">
                <a:solidFill>
                  <a:srgbClr val="2A4194"/>
                </a:solidFill>
              </a:rPr>
              <a:t> route table points to the Internet gateway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AutoNum type="arabicPeriod"/>
            </a:pPr>
            <a:r>
              <a:rPr lang="fr" sz="1500">
                <a:solidFill>
                  <a:srgbClr val="2A4194"/>
                </a:solidFill>
              </a:rPr>
              <a:t>Ensure that instances in your subnet have public IP addresses or Elastic IP addresses</a:t>
            </a:r>
            <a:endParaRPr sz="1500">
              <a:solidFill>
                <a:srgbClr val="2A419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500"/>
              <a:buAutoNum type="arabicPeriod"/>
            </a:pPr>
            <a:r>
              <a:rPr lang="fr" sz="1500">
                <a:solidFill>
                  <a:srgbClr val="2A4194"/>
                </a:solidFill>
              </a:rPr>
              <a:t>Ensure that your NACLs and security groups allow the relevant traffic to flow to and from your instance</a:t>
            </a:r>
            <a:endParaRPr sz="1500"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2A4194"/>
              </a:solidFill>
            </a:endParaRPr>
          </a:p>
        </p:txBody>
      </p:sp>
      <p:pic>
        <p:nvPicPr>
          <p:cNvPr id="690" name="Google Shape;69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77" y="84727"/>
            <a:ext cx="2452275" cy="190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6"/>
          <p:cNvSpPr txBox="1"/>
          <p:nvPr/>
        </p:nvSpPr>
        <p:spPr>
          <a:xfrm>
            <a:off x="1917050" y="7330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Network ACLs vs Security Groups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696" name="Google Shape;6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38" y="1277275"/>
            <a:ext cx="7915480" cy="3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3070875" y="461675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rgbClr val="2A4194"/>
                </a:solidFill>
              </a:rPr>
              <a:t>How IAM Policies Work ?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125" y="1011861"/>
            <a:ext cx="5079500" cy="3388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227450" y="1410275"/>
            <a:ext cx="4344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{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"</a:t>
            </a:r>
            <a:r>
              <a:rPr lang="fr">
                <a:solidFill>
                  <a:srgbClr val="E73937"/>
                </a:solidFill>
              </a:rPr>
              <a:t>Version</a:t>
            </a:r>
            <a:r>
              <a:rPr lang="fr">
                <a:solidFill>
                  <a:srgbClr val="2A4194"/>
                </a:solidFill>
              </a:rPr>
              <a:t>": "2012-10-17",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"</a:t>
            </a:r>
            <a:r>
              <a:rPr lang="fr">
                <a:solidFill>
                  <a:srgbClr val="E73937"/>
                </a:solidFill>
              </a:rPr>
              <a:t>Statement</a:t>
            </a:r>
            <a:r>
              <a:rPr lang="fr">
                <a:solidFill>
                  <a:srgbClr val="2A4194"/>
                </a:solidFill>
              </a:rPr>
              <a:t>": [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{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Effect</a:t>
            </a:r>
            <a:r>
              <a:rPr lang="fr">
                <a:solidFill>
                  <a:srgbClr val="2A4194"/>
                </a:solidFill>
              </a:rPr>
              <a:t>": "Allow",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Action</a:t>
            </a:r>
            <a:r>
              <a:rPr lang="fr">
                <a:solidFill>
                  <a:srgbClr val="2A4194"/>
                </a:solidFill>
              </a:rPr>
              <a:t>": "s3:*",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Resource</a:t>
            </a:r>
            <a:r>
              <a:rPr lang="fr">
                <a:solidFill>
                  <a:srgbClr val="2A4194"/>
                </a:solidFill>
              </a:rPr>
              <a:t>": [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    "arn:aws:s3:::example-bucket",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    "arn:aws:s3:::example-bucket/*"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]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}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]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}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7"/>
          <p:cNvSpPr txBox="1"/>
          <p:nvPr/>
        </p:nvSpPr>
        <p:spPr>
          <a:xfrm>
            <a:off x="1917050" y="7330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 Peering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702" name="Google Shape;70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763" y="1214625"/>
            <a:ext cx="4097468" cy="3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7"/>
          <p:cNvSpPr txBox="1"/>
          <p:nvPr/>
        </p:nvSpPr>
        <p:spPr>
          <a:xfrm>
            <a:off x="617050" y="1504950"/>
            <a:ext cx="3726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Connect two VPC, privately using AWS’ network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Make them behave as if they were in the same network Must not have overlapping CIDR (IP address range)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3937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VPC Peering connection is not transitive (must be established for each VPC that need to communicate with one another)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8"/>
          <p:cNvSpPr txBox="1"/>
          <p:nvPr/>
        </p:nvSpPr>
        <p:spPr>
          <a:xfrm>
            <a:off x="1917050" y="7330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Network topologies can become complicated</a:t>
            </a:r>
            <a:endParaRPr b="1" sz="1900">
              <a:solidFill>
                <a:srgbClr val="2A4194"/>
              </a:solidFill>
            </a:endParaRPr>
          </a:p>
        </p:txBody>
      </p:sp>
      <p:pic>
        <p:nvPicPr>
          <p:cNvPr id="709" name="Google Shape;7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00" y="1287900"/>
            <a:ext cx="7494840" cy="3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9"/>
          <p:cNvSpPr txBox="1"/>
          <p:nvPr/>
        </p:nvSpPr>
        <p:spPr>
          <a:xfrm>
            <a:off x="1231125" y="6691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Transit Gateway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715" name="Google Shape;715;p99"/>
          <p:cNvSpPr txBox="1"/>
          <p:nvPr/>
        </p:nvSpPr>
        <p:spPr>
          <a:xfrm>
            <a:off x="617050" y="1657350"/>
            <a:ext cx="3726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For having transitive peering between thousands of VPC and on-premises, hub-and-spoke (star) connection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One single Gateway to provide this functionality</a:t>
            </a:r>
            <a:endParaRPr>
              <a:solidFill>
                <a:srgbClr val="2A4194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4194"/>
              </a:buClr>
              <a:buSzPts val="1400"/>
              <a:buChar char="●"/>
            </a:pPr>
            <a:r>
              <a:rPr lang="fr">
                <a:solidFill>
                  <a:srgbClr val="2A4194"/>
                </a:solidFill>
              </a:rPr>
              <a:t>Works with Direct Connect Gateway, VPN connections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  <p:pic>
        <p:nvPicPr>
          <p:cNvPr id="716" name="Google Shape;7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99" y="971559"/>
            <a:ext cx="3872275" cy="38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0"/>
          <p:cNvSpPr txBox="1"/>
          <p:nvPr/>
        </p:nvSpPr>
        <p:spPr>
          <a:xfrm>
            <a:off x="1917050" y="733050"/>
            <a:ext cx="576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VPC Closing Comments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1032375" y="1279650"/>
            <a:ext cx="8234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VPC</a:t>
            </a:r>
            <a:r>
              <a:rPr lang="fr">
                <a:solidFill>
                  <a:srgbClr val="2A4194"/>
                </a:solidFill>
              </a:rPr>
              <a:t> – Virtual Private Cloud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Subnets </a:t>
            </a:r>
            <a:r>
              <a:rPr lang="fr">
                <a:solidFill>
                  <a:srgbClr val="2A4194"/>
                </a:solidFill>
              </a:rPr>
              <a:t>– Tied to an AZ, network partition of the VPC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Internet Gateway </a:t>
            </a:r>
            <a:r>
              <a:rPr lang="fr">
                <a:solidFill>
                  <a:srgbClr val="2A4194"/>
                </a:solidFill>
              </a:rPr>
              <a:t>– at the VPC level, provide Internet Access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NAT Gateway / Instances </a:t>
            </a:r>
            <a:r>
              <a:rPr lang="fr">
                <a:solidFill>
                  <a:srgbClr val="2A4194"/>
                </a:solidFill>
              </a:rPr>
              <a:t>– give internet access to private subnets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NACL</a:t>
            </a:r>
            <a:r>
              <a:rPr lang="fr">
                <a:solidFill>
                  <a:srgbClr val="2A4194"/>
                </a:solidFill>
              </a:rPr>
              <a:t> – Stateless, subnet rules for inbound and outbound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Security Groups</a:t>
            </a:r>
            <a:r>
              <a:rPr lang="fr">
                <a:solidFill>
                  <a:srgbClr val="2A4194"/>
                </a:solidFill>
              </a:rPr>
              <a:t> – Stateful, operate at the EC2 instance level or ENI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VPC Peering </a:t>
            </a:r>
            <a:r>
              <a:rPr lang="fr">
                <a:solidFill>
                  <a:srgbClr val="2A4194"/>
                </a:solidFill>
              </a:rPr>
              <a:t>– Connect two VPC with non overlapping IP ranges, nontransitive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Elastic IP</a:t>
            </a:r>
            <a:r>
              <a:rPr lang="fr">
                <a:solidFill>
                  <a:srgbClr val="2A4194"/>
                </a:solidFill>
              </a:rPr>
              <a:t> –fixed public IPv4, ongoing cost if not in-use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E73937"/>
                </a:solidFill>
              </a:rPr>
              <a:t>• Transit Gateway </a:t>
            </a:r>
            <a:r>
              <a:rPr lang="fr">
                <a:solidFill>
                  <a:srgbClr val="2A4194"/>
                </a:solidFill>
              </a:rPr>
              <a:t>– Connect thousands of VPC and on-premises networks together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1"/>
          <p:cNvSpPr txBox="1"/>
          <p:nvPr/>
        </p:nvSpPr>
        <p:spPr>
          <a:xfrm>
            <a:off x="-496650" y="1031500"/>
            <a:ext cx="57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Looking forward</a:t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728" name="Google Shape;728;p101"/>
          <p:cNvSpPr txBox="1"/>
          <p:nvPr/>
        </p:nvSpPr>
        <p:spPr>
          <a:xfrm>
            <a:off x="1227550" y="2194975"/>
            <a:ext cx="3437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</a:rPr>
              <a:t>Upcoming deep dive into AWS services integration </a:t>
            </a:r>
            <a:r>
              <a:rPr lang="fr">
                <a:solidFill>
                  <a:srgbClr val="073763"/>
                </a:solidFill>
              </a:rPr>
              <a:t>with</a:t>
            </a:r>
            <a:r>
              <a:rPr lang="fr">
                <a:solidFill>
                  <a:srgbClr val="073763"/>
                </a:solidFill>
              </a:rPr>
              <a:t> DevOps tools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729" name="Google Shape;729;p101"/>
          <p:cNvSpPr txBox="1"/>
          <p:nvPr/>
        </p:nvSpPr>
        <p:spPr>
          <a:xfrm>
            <a:off x="1227547" y="3142685"/>
            <a:ext cx="6082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C4587"/>
                </a:solidFill>
              </a:rPr>
              <a:t>Hands-on practice.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730" name="Google Shape;7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75" y="2217922"/>
            <a:ext cx="451869" cy="44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75" y="3085591"/>
            <a:ext cx="451869" cy="44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01"/>
          <p:cNvPicPr preferRelativeResize="0"/>
          <p:nvPr/>
        </p:nvPicPr>
        <p:blipFill rotWithShape="1">
          <a:blip r:embed="rId4">
            <a:alphaModFix/>
          </a:blip>
          <a:srcRect b="20012" l="0" r="14067" t="16272"/>
          <a:stretch/>
        </p:blipFill>
        <p:spPr>
          <a:xfrm>
            <a:off x="3954301" y="-12"/>
            <a:ext cx="52386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3070875" y="461675"/>
            <a:ext cx="3406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2A4194"/>
                </a:solidFill>
              </a:rPr>
              <a:t>Example IAM Policy</a:t>
            </a:r>
            <a:endParaRPr b="1" sz="19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A4194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913400" y="1319250"/>
            <a:ext cx="4344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{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"</a:t>
            </a:r>
            <a:r>
              <a:rPr lang="fr">
                <a:solidFill>
                  <a:srgbClr val="E73937"/>
                </a:solidFill>
              </a:rPr>
              <a:t>Version</a:t>
            </a:r>
            <a:r>
              <a:rPr lang="fr">
                <a:solidFill>
                  <a:srgbClr val="2A4194"/>
                </a:solidFill>
              </a:rPr>
              <a:t>": "2012-10-17",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"</a:t>
            </a:r>
            <a:r>
              <a:rPr lang="fr">
                <a:solidFill>
                  <a:srgbClr val="E73937"/>
                </a:solidFill>
              </a:rPr>
              <a:t>Statement</a:t>
            </a:r>
            <a:r>
              <a:rPr lang="fr">
                <a:solidFill>
                  <a:srgbClr val="2A4194"/>
                </a:solidFill>
              </a:rPr>
              <a:t>": [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{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Effect</a:t>
            </a:r>
            <a:r>
              <a:rPr lang="fr">
                <a:solidFill>
                  <a:srgbClr val="2A4194"/>
                </a:solidFill>
              </a:rPr>
              <a:t>": "Deny",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Action</a:t>
            </a:r>
            <a:r>
              <a:rPr lang="fr">
                <a:solidFill>
                  <a:srgbClr val="2A4194"/>
                </a:solidFill>
              </a:rPr>
              <a:t>": "sqs:*",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Resource</a:t>
            </a:r>
            <a:r>
              <a:rPr lang="fr">
                <a:solidFill>
                  <a:srgbClr val="2A4194"/>
                </a:solidFill>
              </a:rPr>
              <a:t>": “*”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},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</a:t>
            </a:r>
            <a:r>
              <a:rPr lang="fr">
                <a:solidFill>
                  <a:srgbClr val="2A4194"/>
                </a:solidFill>
              </a:rPr>
              <a:t>{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Effect</a:t>
            </a:r>
            <a:r>
              <a:rPr lang="fr">
                <a:solidFill>
                  <a:srgbClr val="2A4194"/>
                </a:solidFill>
              </a:rPr>
              <a:t>": "Allow",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Action</a:t>
            </a:r>
            <a:r>
              <a:rPr lang="fr">
                <a:solidFill>
                  <a:srgbClr val="2A4194"/>
                </a:solidFill>
              </a:rPr>
              <a:t>": ["sqs:DeleteQueue"],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    "</a:t>
            </a:r>
            <a:r>
              <a:rPr lang="fr">
                <a:solidFill>
                  <a:srgbClr val="E73937"/>
                </a:solidFill>
              </a:rPr>
              <a:t>Resource</a:t>
            </a:r>
            <a:r>
              <a:rPr lang="fr">
                <a:solidFill>
                  <a:srgbClr val="2A4194"/>
                </a:solidFill>
              </a:rPr>
              <a:t>": “*”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    }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    ]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}</a:t>
            </a:r>
            <a:endParaRPr>
              <a:solidFill>
                <a:srgbClr val="2A41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5028775" y="1605875"/>
            <a:ext cx="3512100" cy="5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Can you perform sqs:CreateQueue?</a:t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5028775" y="2533125"/>
            <a:ext cx="3512100" cy="5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Can you perform sqs:DeleteQueue?</a:t>
            </a:r>
            <a:endParaRPr>
              <a:solidFill>
                <a:srgbClr val="2A4194"/>
              </a:solidFill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029000" y="3460350"/>
            <a:ext cx="3512100" cy="5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A4194"/>
                </a:solidFill>
              </a:rPr>
              <a:t>Can you perform ec2:DescribeInstances?</a:t>
            </a:r>
            <a:endParaRPr>
              <a:solidFill>
                <a:srgbClr val="2A41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Hosvider">
      <a:dk1>
        <a:srgbClr val="000000"/>
      </a:dk1>
      <a:lt1>
        <a:srgbClr val="FFFFFF"/>
      </a:lt1>
      <a:dk2>
        <a:srgbClr val="302B68"/>
      </a:dk2>
      <a:lt2>
        <a:srgbClr val="F8F8F8"/>
      </a:lt2>
      <a:accent1>
        <a:srgbClr val="15025F"/>
      </a:accent1>
      <a:accent2>
        <a:srgbClr val="1F038D"/>
      </a:accent2>
      <a:accent3>
        <a:srgbClr val="FA3361"/>
      </a:accent3>
      <a:accent4>
        <a:srgbClr val="B61919"/>
      </a:accent4>
      <a:accent5>
        <a:srgbClr val="FFA922"/>
      </a:accent5>
      <a:accent6>
        <a:srgbClr val="FF6B6B"/>
      </a:accent6>
      <a:hlink>
        <a:srgbClr val="200390"/>
      </a:hlink>
      <a:folHlink>
        <a:srgbClr val="FA33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